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78" r:id="rId1"/>
  </p:sldMasterIdLst>
  <p:notesMasterIdLst>
    <p:notesMasterId r:id="rId21"/>
  </p:notesMasterIdLst>
  <p:sldIdLst>
    <p:sldId id="258" r:id="rId2"/>
    <p:sldId id="264" r:id="rId3"/>
    <p:sldId id="283" r:id="rId4"/>
    <p:sldId id="267" r:id="rId5"/>
    <p:sldId id="265" r:id="rId6"/>
    <p:sldId id="272" r:id="rId7"/>
    <p:sldId id="270" r:id="rId8"/>
    <p:sldId id="287" r:id="rId9"/>
    <p:sldId id="274" r:id="rId10"/>
    <p:sldId id="284" r:id="rId11"/>
    <p:sldId id="268" r:id="rId12"/>
    <p:sldId id="276" r:id="rId13"/>
    <p:sldId id="277" r:id="rId14"/>
    <p:sldId id="285" r:id="rId15"/>
    <p:sldId id="288" r:id="rId16"/>
    <p:sldId id="282" r:id="rId17"/>
    <p:sldId id="286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9F010-B275-45F6-B467-FC84884EA0AB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289A9-30CF-4DCB-A8C6-E71D1A8C2A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82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Os valores energia da radiação</a:t>
            </a:r>
            <a:r>
              <a:rPr lang="pt-BR" baseline="0" dirty="0"/>
              <a:t> emitida deve variar de forma discreta, mesmo que com diferenças muito pequenas.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2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380" y="202653"/>
            <a:ext cx="10472212" cy="1079609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380" y="1985953"/>
            <a:ext cx="4466896" cy="397341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9/2/2024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10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5" Type="http://schemas.openxmlformats.org/officeDocument/2006/relationships/image" Target="../media/image22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43.png"/><Relationship Id="rId2" Type="http://schemas.openxmlformats.org/officeDocument/2006/relationships/image" Target="../media/image16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42.png"/><Relationship Id="rId5" Type="http://schemas.openxmlformats.org/officeDocument/2006/relationships/image" Target="../media/image19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380" y="881624"/>
            <a:ext cx="9303916" cy="1756801"/>
          </a:xfrm>
        </p:spPr>
        <p:txBody>
          <a:bodyPr>
            <a:normAutofit/>
          </a:bodyPr>
          <a:lstStyle/>
          <a:p>
            <a:r>
              <a:rPr lang="pt-BR" dirty="0"/>
              <a:t>Conceitos básicos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7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EDF55-8C38-A491-E142-743AD5D7B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490" y="2889195"/>
            <a:ext cx="9859019" cy="1079609"/>
          </a:xfrm>
        </p:spPr>
        <p:txBody>
          <a:bodyPr>
            <a:normAutofit/>
          </a:bodyPr>
          <a:lstStyle/>
          <a:p>
            <a:r>
              <a:rPr lang="pt-BR" dirty="0"/>
              <a:t>Exemplo: polarização da luz</a:t>
            </a:r>
          </a:p>
        </p:txBody>
      </p:sp>
    </p:spTree>
    <p:extLst>
      <p:ext uri="{BB962C8B-B14F-4D97-AF65-F5344CB8AC3E}">
        <p14:creationId xmlns:p14="http://schemas.microsoft.com/office/powerpoint/2010/main" val="259719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81025" y="2867321"/>
            <a:ext cx="1514475" cy="471191"/>
            <a:chOff x="581025" y="2867321"/>
            <a:chExt cx="1514475" cy="47119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81025" y="3328987"/>
              <a:ext cx="1514475" cy="9525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5484" r="-29032" b="-215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7358429" y="431565"/>
            <a:ext cx="4533900" cy="621783"/>
            <a:chOff x="6924675" y="1330842"/>
            <a:chExt cx="4533900" cy="621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924675" y="1644848"/>
                  <a:ext cx="453390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000" b="0" dirty="0"/>
                    <a:t>Estado de polarização horizontal: </a:t>
                  </a:r>
                  <a14:m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|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675" y="1644848"/>
                  <a:ext cx="4533900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60" t="-172549" r="-2554" b="-250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924675" y="1330842"/>
                  <a:ext cx="453390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000" b="0" dirty="0"/>
                    <a:t>Estado de polarização vertical: </a:t>
                  </a:r>
                  <a14:m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675" y="1330842"/>
                  <a:ext cx="4533900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60" t="-178000" b="-25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3824" y="4824024"/>
                <a:ext cx="2477538" cy="514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4" y="4824024"/>
                <a:ext cx="2477538" cy="514500"/>
              </a:xfrm>
              <a:prstGeom prst="rect">
                <a:avLst/>
              </a:prstGeom>
              <a:blipFill rotWithShape="0">
                <a:blip r:embed="rId5"/>
                <a:stretch>
                  <a:fillRect t="-90588" r="-19656" b="-1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23824" y="5485071"/>
            <a:ext cx="242887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O fóton tem a mesma probabilidade de estar em qualquer estado de polarização.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682967" y="1559261"/>
            <a:ext cx="2838450" cy="3067050"/>
            <a:chOff x="1095375" y="1571625"/>
            <a:chExt cx="2838450" cy="3067050"/>
          </a:xfrm>
        </p:grpSpPr>
        <p:sp>
          <p:nvSpPr>
            <p:cNvPr id="28" name="TextBox 27"/>
            <p:cNvSpPr txBox="1"/>
            <p:nvPr/>
          </p:nvSpPr>
          <p:spPr>
            <a:xfrm>
              <a:off x="1095375" y="1571625"/>
              <a:ext cx="2838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/>
                <a:t>Polarizador vertical (</a:t>
              </a:r>
              <a:r>
                <a:rPr lang="pt-BR" sz="2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pt-BR" sz="2000" baseline="30000" dirty="0"/>
                <a:t>o</a:t>
              </a:r>
              <a:r>
                <a:rPr lang="pt-BR" sz="2000" dirty="0"/>
                <a:t>) </a:t>
              </a:r>
              <a:endParaRPr lang="en-US" sz="2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14600" y="2019300"/>
              <a:ext cx="152400" cy="26193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2962276" y="2007649"/>
              <a:ext cx="9524" cy="5467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922118" y="2878590"/>
            <a:ext cx="1514475" cy="471191"/>
            <a:chOff x="581025" y="2867321"/>
            <a:chExt cx="1514475" cy="471191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581025" y="3328987"/>
              <a:ext cx="1514475" cy="9525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5484" r="-29032" b="-215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755684" y="4824024"/>
                <a:ext cx="1423082" cy="514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684" y="4824024"/>
                <a:ext cx="1423082" cy="514500"/>
              </a:xfrm>
              <a:prstGeom prst="rect">
                <a:avLst/>
              </a:prstGeom>
              <a:blipFill rotWithShape="0">
                <a:blip r:embed="rId7"/>
                <a:stretch>
                  <a:fillRect t="-90588" r="-34615" b="-1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195635" y="5485070"/>
                <a:ext cx="254317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Estado de polarização: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635" y="5485070"/>
                <a:ext cx="254317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671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01488" y="5485070"/>
                <a:ext cx="2428874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O fóton irá passar pelo polarizador com probabilidade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88" y="5485070"/>
                <a:ext cx="2428874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746" t="-3268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5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34" grpId="0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81025" y="2867321"/>
            <a:ext cx="1514475" cy="471191"/>
            <a:chOff x="581025" y="2867321"/>
            <a:chExt cx="1514475" cy="47119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81025" y="3328987"/>
              <a:ext cx="1514475" cy="9525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5484" r="-29032" b="-215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3262" y="4824024"/>
                <a:ext cx="2477538" cy="514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2" y="4824024"/>
                <a:ext cx="2477538" cy="514500"/>
              </a:xfrm>
              <a:prstGeom prst="rect">
                <a:avLst/>
              </a:prstGeom>
              <a:blipFill rotWithShape="0">
                <a:blip r:embed="rId3"/>
                <a:stretch>
                  <a:fillRect t="-90588" r="-19704" b="-1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682967" y="1559261"/>
            <a:ext cx="2838450" cy="3067050"/>
            <a:chOff x="1095375" y="1571625"/>
            <a:chExt cx="2838450" cy="3067050"/>
          </a:xfrm>
        </p:grpSpPr>
        <p:sp>
          <p:nvSpPr>
            <p:cNvPr id="6" name="TextBox 5"/>
            <p:cNvSpPr txBox="1"/>
            <p:nvPr/>
          </p:nvSpPr>
          <p:spPr>
            <a:xfrm>
              <a:off x="1095375" y="1571625"/>
              <a:ext cx="2838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/>
                <a:t>Polarizador vertical (</a:t>
              </a:r>
              <a:r>
                <a:rPr lang="pt-BR" sz="2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pt-BR" sz="2000" baseline="30000" dirty="0"/>
                <a:t>o</a:t>
              </a:r>
              <a:r>
                <a:rPr lang="pt-BR" sz="2000" dirty="0"/>
                <a:t>) </a:t>
              </a:r>
              <a:endParaRPr lang="en-US" sz="20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0" y="2019300"/>
              <a:ext cx="152400" cy="26193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962276" y="2007649"/>
              <a:ext cx="9524" cy="5467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55684" y="4824024"/>
                <a:ext cx="1423082" cy="514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684" y="4824024"/>
                <a:ext cx="1423082" cy="514500"/>
              </a:xfrm>
              <a:prstGeom prst="rect">
                <a:avLst/>
              </a:prstGeom>
              <a:blipFill rotWithShape="0">
                <a:blip r:embed="rId4"/>
                <a:stretch>
                  <a:fillRect t="-90588" r="-34615" b="-1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23824" y="5485071"/>
            <a:ext cx="242887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O fóton tem a mesma probabilidade de estar em qualquer estado de polarização.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922118" y="2878590"/>
            <a:ext cx="1514475" cy="471191"/>
            <a:chOff x="581025" y="2867321"/>
            <a:chExt cx="1514475" cy="471191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581025" y="3328987"/>
              <a:ext cx="1514475" cy="9525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5484" r="-29032" b="-215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6753224" y="1571625"/>
            <a:ext cx="3070659" cy="3067050"/>
            <a:chOff x="6753224" y="1571625"/>
            <a:chExt cx="3070659" cy="3067050"/>
          </a:xfrm>
        </p:grpSpPr>
        <p:sp>
          <p:nvSpPr>
            <p:cNvPr id="25" name="TextBox 24"/>
            <p:cNvSpPr txBox="1"/>
            <p:nvPr/>
          </p:nvSpPr>
          <p:spPr>
            <a:xfrm>
              <a:off x="6753224" y="1571625"/>
              <a:ext cx="3070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/>
                <a:t>Polarizador horizontal (</a:t>
              </a:r>
              <a:r>
                <a:rPr lang="pt-BR" sz="2000" dirty="0">
                  <a:latin typeface="Arial" panose="020B0604020202020204" pitchFamily="34" charset="0"/>
                  <a:cs typeface="Arial" panose="020B0604020202020204" pitchFamily="34" charset="0"/>
                </a:rPr>
                <a:t>90</a:t>
              </a:r>
              <a:r>
                <a:rPr lang="pt-BR" sz="2000" baseline="30000" dirty="0"/>
                <a:t>o</a:t>
              </a:r>
              <a:r>
                <a:rPr lang="pt-BR" sz="2000" dirty="0"/>
                <a:t>) </a:t>
              </a:r>
              <a:endParaRPr lang="en-US" sz="20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404659" y="2019300"/>
              <a:ext cx="152400" cy="26193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5400000" flipV="1">
              <a:off x="9082839" y="2276254"/>
              <a:ext cx="9524" cy="5467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9868120" y="2688013"/>
            <a:ext cx="1314009" cy="1314009"/>
            <a:chOff x="9544491" y="2715212"/>
            <a:chExt cx="1314009" cy="1314009"/>
          </a:xfrm>
        </p:grpSpPr>
        <p:cxnSp>
          <p:nvCxnSpPr>
            <p:cNvPr id="30" name="Straight Connector 29"/>
            <p:cNvCxnSpPr/>
            <p:nvPr/>
          </p:nvCxnSpPr>
          <p:spPr>
            <a:xfrm rot="-2700000">
              <a:off x="9544491" y="3363002"/>
              <a:ext cx="1314009" cy="18429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2700000">
              <a:off x="9544491" y="3363002"/>
              <a:ext cx="1314009" cy="18429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9087600" y="5485070"/>
            <a:ext cx="288166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O polarizador seleciona apenas estados ortogonais ao fóton incidente. O fóton não passa.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195635" y="5485070"/>
                <a:ext cx="254317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Estado de polarização: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635" y="5485070"/>
                <a:ext cx="254317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71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901488" y="5485070"/>
                <a:ext cx="2428874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O fóton irá passar pelo polarizador com probabilidade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88" y="5485070"/>
                <a:ext cx="2428874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746" t="-3268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7358429" y="431565"/>
            <a:ext cx="4533900" cy="621783"/>
            <a:chOff x="6924675" y="1330842"/>
            <a:chExt cx="4533900" cy="621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6924675" y="1644848"/>
                  <a:ext cx="453390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000" b="0" dirty="0"/>
                    <a:t>Estado de polarização horizontal: </a:t>
                  </a:r>
                  <a14:m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|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675" y="1644848"/>
                  <a:ext cx="4533900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60" t="-172549" r="-2554" b="-250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924675" y="1330842"/>
                  <a:ext cx="453390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000" b="0" dirty="0"/>
                    <a:t>Estado de polarização vertical: </a:t>
                  </a:r>
                  <a14:m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675" y="1330842"/>
                  <a:ext cx="4533900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360" t="-178000" b="-25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702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81025" y="2867321"/>
            <a:ext cx="1514475" cy="471191"/>
            <a:chOff x="581025" y="2867321"/>
            <a:chExt cx="1514475" cy="47119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81025" y="3328987"/>
              <a:ext cx="1514475" cy="9525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5484" r="-29032" b="-215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3262" y="4824024"/>
                <a:ext cx="2477538" cy="514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2" y="4824024"/>
                <a:ext cx="2477538" cy="514500"/>
              </a:xfrm>
              <a:prstGeom prst="rect">
                <a:avLst/>
              </a:prstGeom>
              <a:blipFill rotWithShape="0">
                <a:blip r:embed="rId3"/>
                <a:stretch>
                  <a:fillRect t="-90588" r="-19704" b="-1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682967" y="1559261"/>
            <a:ext cx="2838450" cy="3067050"/>
            <a:chOff x="1095375" y="1571625"/>
            <a:chExt cx="2838450" cy="3067050"/>
          </a:xfrm>
        </p:grpSpPr>
        <p:sp>
          <p:nvSpPr>
            <p:cNvPr id="6" name="TextBox 5"/>
            <p:cNvSpPr txBox="1"/>
            <p:nvPr/>
          </p:nvSpPr>
          <p:spPr>
            <a:xfrm>
              <a:off x="1095375" y="1571625"/>
              <a:ext cx="2838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/>
                <a:t>Polarizador vertical (</a:t>
              </a:r>
              <a:r>
                <a:rPr lang="pt-BR" sz="2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pt-BR" sz="2000" baseline="30000" dirty="0"/>
                <a:t>o</a:t>
              </a:r>
              <a:r>
                <a:rPr lang="pt-BR" sz="2000" dirty="0"/>
                <a:t>) </a:t>
              </a:r>
              <a:endParaRPr lang="en-US" sz="20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0" y="2019300"/>
              <a:ext cx="152400" cy="26193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962276" y="2007649"/>
              <a:ext cx="9524" cy="5467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55684" y="4824024"/>
                <a:ext cx="1423082" cy="514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684" y="4824024"/>
                <a:ext cx="1423082" cy="514500"/>
              </a:xfrm>
              <a:prstGeom prst="rect">
                <a:avLst/>
              </a:prstGeom>
              <a:blipFill rotWithShape="0">
                <a:blip r:embed="rId4"/>
                <a:stretch>
                  <a:fillRect t="-90588" r="-34615" b="-1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23824" y="5485071"/>
            <a:ext cx="242887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O fóton tem a mesma probabilidade de estar em qualquer estado de polarização.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195635" y="5485070"/>
                <a:ext cx="254317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Estado de polarização: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635" y="5485070"/>
                <a:ext cx="254317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71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753224" y="1571625"/>
            <a:ext cx="3070659" cy="3067050"/>
            <a:chOff x="6753224" y="1571625"/>
            <a:chExt cx="3070659" cy="3067050"/>
          </a:xfrm>
        </p:grpSpPr>
        <p:sp>
          <p:nvSpPr>
            <p:cNvPr id="25" name="TextBox 24"/>
            <p:cNvSpPr txBox="1"/>
            <p:nvPr/>
          </p:nvSpPr>
          <p:spPr>
            <a:xfrm>
              <a:off x="6753224" y="1571625"/>
              <a:ext cx="3070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/>
                <a:t>Polarizador horizontal (</a:t>
              </a:r>
              <a:r>
                <a:rPr lang="pt-BR" sz="2000" dirty="0">
                  <a:latin typeface="Arial" panose="020B0604020202020204" pitchFamily="34" charset="0"/>
                  <a:cs typeface="Arial" panose="020B0604020202020204" pitchFamily="34" charset="0"/>
                </a:rPr>
                <a:t>90</a:t>
              </a:r>
              <a:r>
                <a:rPr lang="pt-BR" sz="2000" baseline="30000" dirty="0"/>
                <a:t>o</a:t>
              </a:r>
              <a:r>
                <a:rPr lang="pt-BR" sz="2000" dirty="0"/>
                <a:t>) </a:t>
              </a:r>
              <a:endParaRPr lang="en-US" sz="20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404659" y="2019300"/>
              <a:ext cx="152400" cy="26193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5400000" flipV="1">
              <a:off x="9082839" y="2276254"/>
              <a:ext cx="9524" cy="5467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85084" y="1186216"/>
            <a:ext cx="3070659" cy="3438171"/>
            <a:chOff x="4185084" y="1186216"/>
            <a:chExt cx="3070659" cy="3438171"/>
          </a:xfrm>
        </p:grpSpPr>
        <p:sp>
          <p:nvSpPr>
            <p:cNvPr id="28" name="TextBox 27"/>
            <p:cNvSpPr txBox="1"/>
            <p:nvPr/>
          </p:nvSpPr>
          <p:spPr>
            <a:xfrm>
              <a:off x="4185084" y="1186216"/>
              <a:ext cx="3070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/>
                <a:t>Polarizador oblíquo (</a:t>
              </a:r>
              <a:r>
                <a:rPr lang="pt-BR" sz="2000" dirty="0">
                  <a:latin typeface="Arial" panose="020B0604020202020204" pitchFamily="34" charset="0"/>
                  <a:cs typeface="Arial" panose="020B0604020202020204" pitchFamily="34" charset="0"/>
                </a:rPr>
                <a:t>45</a:t>
              </a:r>
              <a:r>
                <a:rPr lang="pt-BR" sz="2000" baseline="30000" dirty="0"/>
                <a:t>o</a:t>
              </a:r>
              <a:r>
                <a:rPr lang="pt-BR" sz="2000" dirty="0"/>
                <a:t>) </a:t>
              </a:r>
              <a:endParaRPr lang="en-US" sz="2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644214" y="2005012"/>
              <a:ext cx="152400" cy="2619375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2700000" flipV="1">
              <a:off x="6245695" y="2081707"/>
              <a:ext cx="9524" cy="5467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3709987" y="2857796"/>
            <a:ext cx="1514475" cy="471191"/>
            <a:chOff x="581025" y="2867321"/>
            <a:chExt cx="1514475" cy="471191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581025" y="3328987"/>
              <a:ext cx="1514475" cy="9525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4375" r="-25000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6340689" y="2857796"/>
            <a:ext cx="1514475" cy="471191"/>
            <a:chOff x="581025" y="2867321"/>
            <a:chExt cx="1514475" cy="471191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581025" y="3328987"/>
              <a:ext cx="1514475" cy="9525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5484" r="-29032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9650629" y="2867321"/>
            <a:ext cx="1514475" cy="471191"/>
            <a:chOff x="581025" y="2867321"/>
            <a:chExt cx="1514475" cy="471191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581025" y="3328987"/>
              <a:ext cx="1514475" cy="9525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57" y="2867321"/>
                  <a:ext cx="192809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5484" r="-29032" b="-215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946746" y="4824024"/>
                <a:ext cx="3322883" cy="994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box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box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pt-B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box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746" y="4824024"/>
                <a:ext cx="3322883" cy="994055"/>
              </a:xfrm>
              <a:prstGeom prst="rect">
                <a:avLst/>
              </a:prstGeom>
              <a:blipFill rotWithShape="0">
                <a:blip r:embed="rId9"/>
                <a:stretch>
                  <a:fillRect t="-47239" b="-16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746423" y="4824024"/>
                <a:ext cx="3322883" cy="514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box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23" y="4824024"/>
                <a:ext cx="3322883" cy="514500"/>
              </a:xfrm>
              <a:prstGeom prst="rect">
                <a:avLst/>
              </a:prstGeom>
              <a:blipFill rotWithShape="0">
                <a:blip r:embed="rId10"/>
                <a:stretch>
                  <a:fillRect t="-90588" r="-183" b="-1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269629" y="5406672"/>
                <a:ext cx="260804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Estado de polarização: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29" y="5406672"/>
                <a:ext cx="26080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65" t="-7937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9269629" y="5891777"/>
                <a:ext cx="2428874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O fóton irá passar pelo último polarizador com probabilidade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12,5%</m:t>
                    </m:r>
                  </m:oMath>
                </a14:m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29" y="5891777"/>
                <a:ext cx="2428874" cy="923330"/>
              </a:xfrm>
              <a:prstGeom prst="rect">
                <a:avLst/>
              </a:prstGeom>
              <a:blipFill rotWithShape="0">
                <a:blip r:embed="rId12"/>
                <a:stretch>
                  <a:fillRect l="-2000" t="-2597" r="-1500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088258" y="6018988"/>
            <a:ext cx="2475037" cy="687252"/>
            <a:chOff x="6088258" y="6018988"/>
            <a:chExt cx="2475037" cy="687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088258" y="6018988"/>
                  <a:ext cx="2388474" cy="324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prob</m:t>
                        </m:r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box>
                          <m:box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=12,5%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8258" y="6018988"/>
                  <a:ext cx="2388474" cy="32457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061" r="-2551"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088258" y="6381664"/>
                  <a:ext cx="2475037" cy="324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prob</m:t>
                        </m:r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box>
                          <m:box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box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=12,5%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8258" y="6381664"/>
                  <a:ext cx="2475037" cy="32457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956" r="-2463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7358429" y="431565"/>
            <a:ext cx="4533900" cy="621783"/>
            <a:chOff x="6924675" y="1330842"/>
            <a:chExt cx="4533900" cy="621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6924675" y="1644848"/>
                  <a:ext cx="453390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000" b="0" dirty="0"/>
                    <a:t>Estado de polarização horizontal: </a:t>
                  </a:r>
                  <a14:m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|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675" y="1644848"/>
                  <a:ext cx="4533900" cy="3077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360" t="-172549" r="-2554" b="-250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6924675" y="1330842"/>
                  <a:ext cx="453390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pt-BR" sz="2000" b="0" dirty="0"/>
                    <a:t>Estado de polarização vertical: </a:t>
                  </a:r>
                  <a14:m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675" y="1330842"/>
                  <a:ext cx="4533900" cy="3077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360" t="-178000" b="-25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713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18906-FEAA-0988-BE7F-4745C1268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Processos e amplitudes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33D8442-645B-2102-3405-9070D25FC2B5}"/>
              </a:ext>
            </a:extLst>
          </p:cNvPr>
          <p:cNvGrpSpPr/>
          <p:nvPr/>
        </p:nvGrpSpPr>
        <p:grpSpPr>
          <a:xfrm>
            <a:off x="984250" y="1381064"/>
            <a:ext cx="8260444" cy="5177215"/>
            <a:chOff x="984250" y="1381064"/>
            <a:chExt cx="8260444" cy="5177215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9749353-37A0-FCB8-2C67-523A8F83C012}"/>
                </a:ext>
              </a:extLst>
            </p:cNvPr>
            <p:cNvGrpSpPr/>
            <p:nvPr/>
          </p:nvGrpSpPr>
          <p:grpSpPr>
            <a:xfrm>
              <a:off x="2266950" y="1762124"/>
              <a:ext cx="6977744" cy="4796155"/>
              <a:chOff x="2559050" y="1565274"/>
              <a:chExt cx="6977744" cy="4796155"/>
            </a:xfrm>
          </p:grpSpPr>
          <p:sp>
            <p:nvSpPr>
              <p:cNvPr id="4" name="TextBox 9">
                <a:extLst>
                  <a:ext uri="{FF2B5EF4-FFF2-40B4-BE49-F238E27FC236}">
                    <a16:creationId xmlns:a16="http://schemas.microsoft.com/office/drawing/2014/main" id="{74853BDC-4D19-190B-279E-182FF81DC9C0}"/>
                  </a:ext>
                </a:extLst>
              </p:cNvPr>
              <p:cNvSpPr txBox="1"/>
              <p:nvPr/>
            </p:nvSpPr>
            <p:spPr>
              <a:xfrm rot="-5400000">
                <a:off x="7479507" y="3701740"/>
                <a:ext cx="3591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alpha val="50000"/>
                      </a:schemeClr>
                    </a:solidFill>
                  </a:rPr>
                  <a:t>https://commons.wikimedia.org/wiki/File:Two-Slit_Experiment_Electrons.svg</a:t>
                </a:r>
              </a:p>
            </p:txBody>
          </p:sp>
          <p:pic>
            <p:nvPicPr>
              <p:cNvPr id="6" name="Gráfico 5">
                <a:extLst>
                  <a:ext uri="{FF2B5EF4-FFF2-40B4-BE49-F238E27FC236}">
                    <a16:creationId xmlns:a16="http://schemas.microsoft.com/office/drawing/2014/main" id="{EB737E03-977B-EAE5-3D5A-B7713A007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59050" y="1565274"/>
                <a:ext cx="6851650" cy="4796155"/>
              </a:xfrm>
              <a:prstGeom prst="rect">
                <a:avLst/>
              </a:prstGeom>
            </p:spPr>
          </p:pic>
        </p:grp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B1FD303-CC5F-F9F3-B551-3292D058214E}"/>
                </a:ext>
              </a:extLst>
            </p:cNvPr>
            <p:cNvSpPr txBox="1"/>
            <p:nvPr/>
          </p:nvSpPr>
          <p:spPr>
            <a:xfrm>
              <a:off x="984250" y="1381064"/>
              <a:ext cx="4224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Exemplo: Experimento de fenda dupla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2D9F4-8757-F3DF-9803-70AB1B086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Experimento de fenda dupla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3569892C-94DF-3FF5-6921-504B19440074}"/>
              </a:ext>
            </a:extLst>
          </p:cNvPr>
          <p:cNvSpPr txBox="1"/>
          <p:nvPr/>
        </p:nvSpPr>
        <p:spPr>
          <a:xfrm>
            <a:off x="6277963" y="1516756"/>
            <a:ext cx="517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pt-BR" dirty="0"/>
              <a:t>Precisamos definir o </a:t>
            </a:r>
            <a:r>
              <a:rPr lang="pt-BR" i="1" dirty="0"/>
              <a:t>processo</a:t>
            </a:r>
            <a:r>
              <a:rPr lang="pt-BR" dirty="0"/>
              <a:t>: de um feixe incidente, um elétron é observado em uma posição P no plano de detecção. </a:t>
            </a:r>
            <a:endParaRPr lang="en-US" dirty="0"/>
          </a:p>
        </p:txBody>
      </p:sp>
      <p:sp>
        <p:nvSpPr>
          <p:cNvPr id="46" name="TextBox 6">
            <a:extLst>
              <a:ext uri="{FF2B5EF4-FFF2-40B4-BE49-F238E27FC236}">
                <a16:creationId xmlns:a16="http://schemas.microsoft.com/office/drawing/2014/main" id="{8E1FF1F2-12F3-9A66-9DA9-F1241E4EA22C}"/>
              </a:ext>
            </a:extLst>
          </p:cNvPr>
          <p:cNvSpPr txBox="1"/>
          <p:nvPr/>
        </p:nvSpPr>
        <p:spPr>
          <a:xfrm>
            <a:off x="6277961" y="2557197"/>
            <a:ext cx="517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pt-BR" dirty="0"/>
              <a:t>Podemos definir duas </a:t>
            </a:r>
            <a:r>
              <a:rPr lang="pt-BR" i="1" dirty="0"/>
              <a:t>amplitudes</a:t>
            </a:r>
            <a:r>
              <a:rPr lang="pt-BR" dirty="0"/>
              <a:t> para o processo: o elétron passando pela fenda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dirty="0"/>
              <a:t> ou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dirty="0"/>
              <a:t>, e alcançando o ponto P no plano.</a:t>
            </a:r>
            <a:endParaRPr lang="en-US" dirty="0"/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E2BEB6D-9C35-EAE7-FBC6-36723DFC84BB}"/>
              </a:ext>
            </a:extLst>
          </p:cNvPr>
          <p:cNvGrpSpPr/>
          <p:nvPr/>
        </p:nvGrpSpPr>
        <p:grpSpPr>
          <a:xfrm>
            <a:off x="994486" y="1638085"/>
            <a:ext cx="4991522" cy="4089616"/>
            <a:chOff x="994486" y="1638085"/>
            <a:chExt cx="4991522" cy="408961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08715E3C-7F57-27A5-0723-A7EDE9A869D3}"/>
                </a:ext>
              </a:extLst>
            </p:cNvPr>
            <p:cNvGrpSpPr/>
            <p:nvPr/>
          </p:nvGrpSpPr>
          <p:grpSpPr>
            <a:xfrm>
              <a:off x="994486" y="3033892"/>
              <a:ext cx="912111" cy="825208"/>
              <a:chOff x="2442286" y="3008492"/>
              <a:chExt cx="912111" cy="825208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316A5F11-3DE0-405F-2432-97E7304762D1}"/>
                  </a:ext>
                </a:extLst>
              </p:cNvPr>
              <p:cNvGrpSpPr/>
              <p:nvPr/>
            </p:nvGrpSpPr>
            <p:grpSpPr>
              <a:xfrm>
                <a:off x="2442286" y="3402848"/>
                <a:ext cx="912111" cy="430852"/>
                <a:chOff x="1077036" y="2872933"/>
                <a:chExt cx="912111" cy="430852"/>
              </a:xfrm>
            </p:grpSpPr>
            <p:cxnSp>
              <p:nvCxnSpPr>
                <p:cNvPr id="7" name="Straight Arrow Connector 8">
                  <a:extLst>
                    <a:ext uri="{FF2B5EF4-FFF2-40B4-BE49-F238E27FC236}">
                      <a16:creationId xmlns:a16="http://schemas.microsoft.com/office/drawing/2014/main" id="{1E04E977-978D-B760-2761-8C9B4BF49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7038" y="2872933"/>
                  <a:ext cx="912109" cy="9525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8" name="Straight Arrow Connector 8">
                  <a:extLst>
                    <a:ext uri="{FF2B5EF4-FFF2-40B4-BE49-F238E27FC236}">
                      <a16:creationId xmlns:a16="http://schemas.microsoft.com/office/drawing/2014/main" id="{C4F71ABB-387C-5B7B-C258-9EA61E2B3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7037" y="3013215"/>
                  <a:ext cx="912109" cy="9525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DBC801EE-26A3-25AA-02F9-2C674B15A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7038" y="3153978"/>
                  <a:ext cx="912109" cy="9525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10" name="Straight Arrow Connector 8">
                  <a:extLst>
                    <a:ext uri="{FF2B5EF4-FFF2-40B4-BE49-F238E27FC236}">
                      <a16:creationId xmlns:a16="http://schemas.microsoft.com/office/drawing/2014/main" id="{5C6E940D-1333-4623-BE1D-5B7BF4481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7036" y="3294260"/>
                  <a:ext cx="912109" cy="9525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CaixaDeTexto 12">
                    <a:extLst>
                      <a:ext uri="{FF2B5EF4-FFF2-40B4-BE49-F238E27FC236}">
                        <a16:creationId xmlns:a16="http://schemas.microsoft.com/office/drawing/2014/main" id="{E29DCBB9-703D-C2C8-26AE-11392761B186}"/>
                      </a:ext>
                    </a:extLst>
                  </p:cNvPr>
                  <p:cNvSpPr txBox="1"/>
                  <p:nvPr/>
                </p:nvSpPr>
                <p:spPr>
                  <a:xfrm>
                    <a:off x="2660967" y="3008492"/>
                    <a:ext cx="4747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3" name="CaixaDeTexto 12">
                    <a:extLst>
                      <a:ext uri="{FF2B5EF4-FFF2-40B4-BE49-F238E27FC236}">
                        <a16:creationId xmlns:a16="http://schemas.microsoft.com/office/drawing/2014/main" id="{E29DCBB9-703D-C2C8-26AE-11392761B1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0967" y="3008492"/>
                    <a:ext cx="474745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Straight Arrow Connector 8">
              <a:extLst>
                <a:ext uri="{FF2B5EF4-FFF2-40B4-BE49-F238E27FC236}">
                  <a16:creationId xmlns:a16="http://schemas.microsoft.com/office/drawing/2014/main" id="{9C0BE234-542A-5168-42D1-C5BA538E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605" y="2800350"/>
              <a:ext cx="1610339" cy="768180"/>
            </a:xfrm>
            <a:prstGeom prst="straightConnector1">
              <a:avLst/>
            </a:prstGeom>
            <a:noFill/>
            <a:ln w="31750" cap="flat" cmpd="sng" algn="ctr">
              <a:solidFill>
                <a:srgbClr val="4F81BD"/>
              </a:solidFill>
              <a:prstDash val="solid"/>
              <a:tailEnd type="triangle" w="lg" len="sm"/>
            </a:ln>
            <a:effectLst/>
          </p:spPr>
        </p:cxn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E4B2FF67-6FB8-C72A-6688-9B89BAB45B8E}"/>
                </a:ext>
              </a:extLst>
            </p:cNvPr>
            <p:cNvGrpSpPr/>
            <p:nvPr/>
          </p:nvGrpSpPr>
          <p:grpSpPr>
            <a:xfrm>
              <a:off x="2346044" y="1638085"/>
              <a:ext cx="834669" cy="4035700"/>
              <a:chOff x="3120744" y="1638085"/>
              <a:chExt cx="834669" cy="4035700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20B2DB96-71A4-C7CE-A86E-4003895D22A5}"/>
                  </a:ext>
                </a:extLst>
              </p:cNvPr>
              <p:cNvGrpSpPr/>
              <p:nvPr/>
            </p:nvGrpSpPr>
            <p:grpSpPr>
              <a:xfrm>
                <a:off x="3120744" y="1638085"/>
                <a:ext cx="81022" cy="4035700"/>
                <a:chOff x="3889094" y="2048719"/>
                <a:chExt cx="81022" cy="4035700"/>
              </a:xfrm>
            </p:grpSpPr>
            <p:sp>
              <p:nvSpPr>
                <p:cNvPr id="3" name="Retângulo 2">
                  <a:extLst>
                    <a:ext uri="{FF2B5EF4-FFF2-40B4-BE49-F238E27FC236}">
                      <a16:creationId xmlns:a16="http://schemas.microsoft.com/office/drawing/2014/main" id="{79B7FCAE-6898-F74C-8082-59F17423B035}"/>
                    </a:ext>
                  </a:extLst>
                </p:cNvPr>
                <p:cNvSpPr/>
                <p:nvPr/>
              </p:nvSpPr>
              <p:spPr>
                <a:xfrm>
                  <a:off x="3889094" y="2048719"/>
                  <a:ext cx="81022" cy="1765139"/>
                </a:xfrm>
                <a:prstGeom prst="rect">
                  <a:avLst/>
                </a:prstGeom>
                <a:solidFill>
                  <a:schemeClr val="tx2"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0108F27E-9AC8-DA98-C4F9-220D230301FA}"/>
                    </a:ext>
                  </a:extLst>
                </p:cNvPr>
                <p:cNvSpPr/>
                <p:nvPr/>
              </p:nvSpPr>
              <p:spPr>
                <a:xfrm>
                  <a:off x="3889094" y="4319280"/>
                  <a:ext cx="81022" cy="1765139"/>
                </a:xfrm>
                <a:prstGeom prst="rect">
                  <a:avLst/>
                </a:prstGeom>
                <a:solidFill>
                  <a:schemeClr val="tx2"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" name="Retângulo 4">
                  <a:extLst>
                    <a:ext uri="{FF2B5EF4-FFF2-40B4-BE49-F238E27FC236}">
                      <a16:creationId xmlns:a16="http://schemas.microsoft.com/office/drawing/2014/main" id="{68A7DAA4-1503-70C0-64E6-6A4541F41A3F}"/>
                    </a:ext>
                  </a:extLst>
                </p:cNvPr>
                <p:cNvSpPr/>
                <p:nvPr/>
              </p:nvSpPr>
              <p:spPr>
                <a:xfrm>
                  <a:off x="3889094" y="3894138"/>
                  <a:ext cx="81022" cy="339677"/>
                </a:xfrm>
                <a:prstGeom prst="rect">
                  <a:avLst/>
                </a:prstGeom>
                <a:solidFill>
                  <a:schemeClr val="tx2"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70065FE-F85B-925D-DBDB-2BA316BCBC22}"/>
                  </a:ext>
                </a:extLst>
              </p:cNvPr>
              <p:cNvSpPr txBox="1"/>
              <p:nvPr/>
            </p:nvSpPr>
            <p:spPr>
              <a:xfrm>
                <a:off x="3177636" y="3136245"/>
                <a:ext cx="7777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/>
                  <a:t>Fenda </a:t>
                </a:r>
                <a:r>
                  <a:rPr lang="pt-B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A6BA6DB5-2961-C50E-9888-3D98F6677028}"/>
                  </a:ext>
                </a:extLst>
              </p:cNvPr>
              <p:cNvSpPr txBox="1"/>
              <p:nvPr/>
            </p:nvSpPr>
            <p:spPr>
              <a:xfrm>
                <a:off x="3177635" y="3823181"/>
                <a:ext cx="7777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/>
                  <a:t>Fenda </a:t>
                </a:r>
                <a:r>
                  <a:rPr lang="pt-B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5CACDA72-A1D8-7D6D-260B-D843F3ADCB57}"/>
                </a:ext>
              </a:extLst>
            </p:cNvPr>
            <p:cNvGrpSpPr/>
            <p:nvPr/>
          </p:nvGrpSpPr>
          <p:grpSpPr>
            <a:xfrm>
              <a:off x="4619105" y="1638085"/>
              <a:ext cx="1366903" cy="4089616"/>
              <a:chOff x="4619105" y="1638085"/>
              <a:chExt cx="1366903" cy="4089616"/>
            </a:xfrm>
          </p:grpSpPr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85CFA5A1-FB02-B052-F1AE-DEFBB23A2746}"/>
                  </a:ext>
                </a:extLst>
              </p:cNvPr>
              <p:cNvSpPr/>
              <p:nvPr/>
            </p:nvSpPr>
            <p:spPr>
              <a:xfrm>
                <a:off x="4879694" y="1638085"/>
                <a:ext cx="45719" cy="4089616"/>
              </a:xfrm>
              <a:prstGeom prst="rect">
                <a:avLst/>
              </a:prstGeom>
              <a:solidFill>
                <a:schemeClr val="tx2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AB2B10F8-1E6B-FA3C-6842-D54295E20FBD}"/>
                  </a:ext>
                </a:extLst>
              </p:cNvPr>
              <p:cNvGrpSpPr/>
              <p:nvPr/>
            </p:nvGrpSpPr>
            <p:grpSpPr>
              <a:xfrm>
                <a:off x="4953353" y="2311111"/>
                <a:ext cx="1032655" cy="616239"/>
                <a:chOff x="5677253" y="2311111"/>
                <a:chExt cx="1032655" cy="616239"/>
              </a:xfrm>
            </p:grpSpPr>
            <p:sp>
              <p:nvSpPr>
                <p:cNvPr id="28" name="Retângulo 27">
                  <a:extLst>
                    <a:ext uri="{FF2B5EF4-FFF2-40B4-BE49-F238E27FC236}">
                      <a16:creationId xmlns:a16="http://schemas.microsoft.com/office/drawing/2014/main" id="{14A01014-FFC0-8DE6-7DF3-7F5479EDE2D2}"/>
                    </a:ext>
                  </a:extLst>
                </p:cNvPr>
                <p:cNvSpPr/>
                <p:nvPr/>
              </p:nvSpPr>
              <p:spPr>
                <a:xfrm>
                  <a:off x="5772150" y="2660650"/>
                  <a:ext cx="719739" cy="266700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6" name="CaixaDeTexto 35">
                  <a:extLst>
                    <a:ext uri="{FF2B5EF4-FFF2-40B4-BE49-F238E27FC236}">
                      <a16:creationId xmlns:a16="http://schemas.microsoft.com/office/drawing/2014/main" id="{BAD0F6E7-2DCB-BF3A-5502-554A1B46E495}"/>
                    </a:ext>
                  </a:extLst>
                </p:cNvPr>
                <p:cNvSpPr txBox="1"/>
                <p:nvPr/>
              </p:nvSpPr>
              <p:spPr>
                <a:xfrm>
                  <a:off x="5677253" y="2311111"/>
                  <a:ext cx="1032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Detector</a:t>
                  </a:r>
                </a:p>
              </p:txBody>
            </p:sp>
          </p:grp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A645EE83-954C-A310-B95E-B076F68A8CC4}"/>
                  </a:ext>
                </a:extLst>
              </p:cNvPr>
              <p:cNvSpPr txBox="1"/>
              <p:nvPr/>
            </p:nvSpPr>
            <p:spPr>
              <a:xfrm>
                <a:off x="4619105" y="2486223"/>
                <a:ext cx="2872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P</a:t>
                </a:r>
                <a:endParaRPr lang="pt-BR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6">
                <a:extLst>
                  <a:ext uri="{FF2B5EF4-FFF2-40B4-BE49-F238E27FC236}">
                    <a16:creationId xmlns:a16="http://schemas.microsoft.com/office/drawing/2014/main" id="{7BD0BE38-27DB-7832-4450-A447E754577A}"/>
                  </a:ext>
                </a:extLst>
              </p:cNvPr>
              <p:cNvSpPr txBox="1"/>
              <p:nvPr/>
            </p:nvSpPr>
            <p:spPr>
              <a:xfrm>
                <a:off x="6277959" y="3597638"/>
                <a:ext cx="5177437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pt-BR" dirty="0"/>
                  <a:t>As amplitudes são números complexos,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50" name="TextBox 6">
                <a:extLst>
                  <a:ext uri="{FF2B5EF4-FFF2-40B4-BE49-F238E27FC236}">
                    <a16:creationId xmlns:a16="http://schemas.microsoft.com/office/drawing/2014/main" id="{7BD0BE38-27DB-7832-4450-A447E754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59" y="3597638"/>
                <a:ext cx="5177437" cy="372666"/>
              </a:xfrm>
              <a:prstGeom prst="rect">
                <a:avLst/>
              </a:prstGeom>
              <a:blipFill>
                <a:blip r:embed="rId3"/>
                <a:stretch>
                  <a:fillRect l="-1060"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D4B0474B-AFB1-C6B1-AD6E-FA55321AF71D}"/>
                  </a:ext>
                </a:extLst>
              </p:cNvPr>
              <p:cNvSpPr txBox="1"/>
              <p:nvPr/>
            </p:nvSpPr>
            <p:spPr>
              <a:xfrm>
                <a:off x="6277958" y="4087415"/>
                <a:ext cx="5177437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pt-BR" dirty="0"/>
                  <a:t>A probabilidade de o elétron ser observado no ponto P é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pt-BR" b="0" i="0" smtClean="0">
                        <a:latin typeface="Cambria Math" panose="02040503050406030204" pitchFamily="18" charset="0"/>
                      </a:rPr>
                      <m:t>rob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pt-BR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)= 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p>
                            </m:sSub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D4B0474B-AFB1-C6B1-AD6E-FA55321AF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58" y="4087415"/>
                <a:ext cx="5177437" cy="736677"/>
              </a:xfrm>
              <a:prstGeom prst="rect">
                <a:avLst/>
              </a:prstGeom>
              <a:blipFill>
                <a:blip r:embed="rId4"/>
                <a:stretch>
                  <a:fillRect l="-1060" t="-5000" r="-707" b="-1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6">
            <a:extLst>
              <a:ext uri="{FF2B5EF4-FFF2-40B4-BE49-F238E27FC236}">
                <a16:creationId xmlns:a16="http://schemas.microsoft.com/office/drawing/2014/main" id="{D3471D19-132F-F08D-C616-47182ADBF69D}"/>
              </a:ext>
            </a:extLst>
          </p:cNvPr>
          <p:cNvSpPr txBox="1"/>
          <p:nvPr/>
        </p:nvSpPr>
        <p:spPr>
          <a:xfrm>
            <a:off x="6277958" y="4941203"/>
            <a:ext cx="5177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pt-BR" dirty="0"/>
              <a:t>Posicionar um detector na fenda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dirty="0"/>
              <a:t> ou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dirty="0"/>
              <a:t> muda o processo.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4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/>
      <p:bldP spid="50" grpId="0"/>
      <p:bldP spid="51" grpId="0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207" y="275908"/>
            <a:ext cx="3677280" cy="567481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73315" y="1448451"/>
            <a:ext cx="8137792" cy="2847504"/>
            <a:chOff x="173315" y="1448451"/>
            <a:chExt cx="8137792" cy="284750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15" y="1448451"/>
              <a:ext cx="4014275" cy="28475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0690" y="1448451"/>
              <a:ext cx="4000417" cy="2847504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3E48AA4-E230-CA33-48CD-0E87B388C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630" y="164553"/>
            <a:ext cx="8207577" cy="1079609"/>
          </a:xfrm>
        </p:spPr>
        <p:txBody>
          <a:bodyPr>
            <a:normAutofit/>
          </a:bodyPr>
          <a:lstStyle/>
          <a:p>
            <a:r>
              <a:rPr lang="pt-BR" sz="4400" dirty="0"/>
              <a:t>Interações relativísticas</a:t>
            </a:r>
          </a:p>
        </p:txBody>
      </p:sp>
    </p:spTree>
    <p:extLst>
      <p:ext uri="{BB962C8B-B14F-4D97-AF65-F5344CB8AC3E}">
        <p14:creationId xmlns:p14="http://schemas.microsoft.com/office/powerpoint/2010/main" val="30186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">
            <a:extLst>
              <a:ext uri="{FF2B5EF4-FFF2-40B4-BE49-F238E27FC236}">
                <a16:creationId xmlns:a16="http://schemas.microsoft.com/office/drawing/2014/main" id="{85939BA7-7C10-14FA-9344-5ED04761C9E3}"/>
              </a:ext>
            </a:extLst>
          </p:cNvPr>
          <p:cNvSpPr txBox="1"/>
          <p:nvPr/>
        </p:nvSpPr>
        <p:spPr>
          <a:xfrm>
            <a:off x="613281" y="380883"/>
            <a:ext cx="548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Processos devido a interações na matéria:</a:t>
            </a:r>
            <a:endParaRPr lang="en-US" sz="2400" dirty="0"/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66CCEE3-537C-0263-EACF-C22CE5588EDD}"/>
              </a:ext>
            </a:extLst>
          </p:cNvPr>
          <p:cNvGrpSpPr/>
          <p:nvPr/>
        </p:nvGrpSpPr>
        <p:grpSpPr>
          <a:xfrm>
            <a:off x="616770" y="1232106"/>
            <a:ext cx="3366925" cy="1435253"/>
            <a:chOff x="604953" y="1479671"/>
            <a:chExt cx="3366925" cy="1435253"/>
          </a:xfrm>
        </p:grpSpPr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CAF89EDB-6C08-1F13-03A4-FCCC2D8F98CA}"/>
                </a:ext>
              </a:extLst>
            </p:cNvPr>
            <p:cNvSpPr txBox="1"/>
            <p:nvPr/>
          </p:nvSpPr>
          <p:spPr>
            <a:xfrm>
              <a:off x="604953" y="2330149"/>
              <a:ext cx="3079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Partícula incidente interage com elétron atômico que é excitado.</a:t>
              </a:r>
              <a:endParaRPr lang="en-US" sz="1600" dirty="0"/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77787B05-FFBA-85F4-406F-527894E78D5F}"/>
                </a:ext>
              </a:extLst>
            </p:cNvPr>
            <p:cNvGrpSpPr/>
            <p:nvPr/>
          </p:nvGrpSpPr>
          <p:grpSpPr>
            <a:xfrm>
              <a:off x="604953" y="1479671"/>
              <a:ext cx="3366925" cy="781961"/>
              <a:chOff x="604953" y="1479671"/>
              <a:chExt cx="3366925" cy="781961"/>
            </a:xfrm>
          </p:grpSpPr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66E01204-4958-4860-6B5B-EE281A75FA95}"/>
                  </a:ext>
                </a:extLst>
              </p:cNvPr>
              <p:cNvGrpSpPr/>
              <p:nvPr/>
            </p:nvGrpSpPr>
            <p:grpSpPr>
              <a:xfrm>
                <a:off x="958850" y="1677037"/>
                <a:ext cx="1948261" cy="377372"/>
                <a:chOff x="958850" y="1677037"/>
                <a:chExt cx="1948261" cy="377372"/>
              </a:xfrm>
            </p:grpSpPr>
            <p:cxnSp>
              <p:nvCxnSpPr>
                <p:cNvPr id="23" name="Straight Arrow Connector 8">
                  <a:extLst>
                    <a:ext uri="{FF2B5EF4-FFF2-40B4-BE49-F238E27FC236}">
                      <a16:creationId xmlns:a16="http://schemas.microsoft.com/office/drawing/2014/main" id="{DA61A5A7-D2C1-4BA9-100F-3120C47D8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7208" y="1893629"/>
                  <a:ext cx="679903" cy="106621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24" name="Straight Arrow Connector 8">
                  <a:extLst>
                    <a:ext uri="{FF2B5EF4-FFF2-40B4-BE49-F238E27FC236}">
                      <a16:creationId xmlns:a16="http://schemas.microsoft.com/office/drawing/2014/main" id="{DF9BD533-CF7D-2824-B1C8-410E440C4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850" y="1865723"/>
                  <a:ext cx="869215" cy="0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5B7BE243-BEB9-85B6-8DE3-B3B9B3F289DA}"/>
                    </a:ext>
                  </a:extLst>
                </p:cNvPr>
                <p:cNvSpPr/>
                <p:nvPr/>
              </p:nvSpPr>
              <p:spPr>
                <a:xfrm>
                  <a:off x="1828065" y="1677037"/>
                  <a:ext cx="399143" cy="377372"/>
                </a:xfrm>
                <a:prstGeom prst="ellipse">
                  <a:avLst/>
                </a:prstGeom>
                <a:solidFill>
                  <a:schemeClr val="tx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CaixaDeTexto 33">
                    <a:extLst>
                      <a:ext uri="{FF2B5EF4-FFF2-40B4-BE49-F238E27FC236}">
                        <a16:creationId xmlns:a16="http://schemas.microsoft.com/office/drawing/2014/main" id="{3FE95D2F-093A-223D-E2DA-7427D7F050DF}"/>
                      </a:ext>
                    </a:extLst>
                  </p:cNvPr>
                  <p:cNvSpPr txBox="1"/>
                  <p:nvPr/>
                </p:nvSpPr>
                <p:spPr>
                  <a:xfrm>
                    <a:off x="604953" y="1479671"/>
                    <a:ext cx="11253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a14:m>
                    <a:r>
                      <a:rPr lang="pt-BR" dirty="0"/>
                      <a:t>,...</a:t>
                    </a:r>
                  </a:p>
                </p:txBody>
              </p:sp>
            </mc:Choice>
            <mc:Fallback xmlns="">
              <p:sp>
                <p:nvSpPr>
                  <p:cNvPr id="34" name="CaixaDeTexto 33">
                    <a:extLst>
                      <a:ext uri="{FF2B5EF4-FFF2-40B4-BE49-F238E27FC236}">
                        <a16:creationId xmlns:a16="http://schemas.microsoft.com/office/drawing/2014/main" id="{3FE95D2F-093A-223D-E2DA-7427D7F050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953" y="1479671"/>
                    <a:ext cx="112537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8197" r="-432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aixaDeTexto 36">
                    <a:extLst>
                      <a:ext uri="{FF2B5EF4-FFF2-40B4-BE49-F238E27FC236}">
                        <a16:creationId xmlns:a16="http://schemas.microsoft.com/office/drawing/2014/main" id="{E468671A-C1E4-8C75-8CA1-C14E6DE6D914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505" y="1892300"/>
                    <a:ext cx="11253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a14:m>
                    <a:r>
                      <a:rPr lang="pt-BR" dirty="0"/>
                      <a:t>,...</a:t>
                    </a:r>
                  </a:p>
                </p:txBody>
              </p:sp>
            </mc:Choice>
            <mc:Fallback xmlns="">
              <p:sp>
                <p:nvSpPr>
                  <p:cNvPr id="37" name="CaixaDeTexto 36">
                    <a:extLst>
                      <a:ext uri="{FF2B5EF4-FFF2-40B4-BE49-F238E27FC236}">
                        <a16:creationId xmlns:a16="http://schemas.microsoft.com/office/drawing/2014/main" id="{E468671A-C1E4-8C75-8CA1-C14E6DE6D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6505" y="1892300"/>
                    <a:ext cx="112537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000" r="-4348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80BA0E2-CD22-60D4-DD5B-076D3C547E98}"/>
              </a:ext>
            </a:extLst>
          </p:cNvPr>
          <p:cNvGrpSpPr/>
          <p:nvPr/>
        </p:nvGrpSpPr>
        <p:grpSpPr>
          <a:xfrm>
            <a:off x="4110837" y="1122890"/>
            <a:ext cx="3589906" cy="1793935"/>
            <a:chOff x="599096" y="3550811"/>
            <a:chExt cx="3589906" cy="1793935"/>
          </a:xfrm>
        </p:grpSpPr>
        <p:sp>
          <p:nvSpPr>
            <p:cNvPr id="48" name="TextBox 5">
              <a:extLst>
                <a:ext uri="{FF2B5EF4-FFF2-40B4-BE49-F238E27FC236}">
                  <a16:creationId xmlns:a16="http://schemas.microsoft.com/office/drawing/2014/main" id="{6ABE6C48-64C6-3903-BC1C-60E3B2BBF0D8}"/>
                </a:ext>
              </a:extLst>
            </p:cNvPr>
            <p:cNvSpPr txBox="1"/>
            <p:nvPr/>
          </p:nvSpPr>
          <p:spPr>
            <a:xfrm>
              <a:off x="599096" y="4513749"/>
              <a:ext cx="35899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Partícula incidente interage com elétron atômico que se libera do potencial atômico, deixando um íon positivo.</a:t>
              </a:r>
              <a:endParaRPr lang="en-US" sz="1600" dirty="0"/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BC808D07-E368-75C2-2125-2755AFB93590}"/>
                </a:ext>
              </a:extLst>
            </p:cNvPr>
            <p:cNvGrpSpPr/>
            <p:nvPr/>
          </p:nvGrpSpPr>
          <p:grpSpPr>
            <a:xfrm>
              <a:off x="604953" y="3550811"/>
              <a:ext cx="3413252" cy="940701"/>
              <a:chOff x="604953" y="2614534"/>
              <a:chExt cx="3413252" cy="9407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CaixaDeTexto 48">
                    <a:extLst>
                      <a:ext uri="{FF2B5EF4-FFF2-40B4-BE49-F238E27FC236}">
                        <a16:creationId xmlns:a16="http://schemas.microsoft.com/office/drawing/2014/main" id="{E9CBF891-7903-9899-0F47-875650AA236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953" y="2730175"/>
                    <a:ext cx="11253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a14:m>
                    <a:r>
                      <a:rPr lang="pt-BR" dirty="0"/>
                      <a:t>,...</a:t>
                    </a:r>
                  </a:p>
                </p:txBody>
              </p:sp>
            </mc:Choice>
            <mc:Fallback xmlns="">
              <p:sp>
                <p:nvSpPr>
                  <p:cNvPr id="49" name="CaixaDeTexto 48">
                    <a:extLst>
                      <a:ext uri="{FF2B5EF4-FFF2-40B4-BE49-F238E27FC236}">
                        <a16:creationId xmlns:a16="http://schemas.microsoft.com/office/drawing/2014/main" id="{E9CBF891-7903-9899-0F47-875650AA23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953" y="2730175"/>
                    <a:ext cx="112537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197" r="-432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D9BF2DA7-618B-CF0E-DF4A-23491E6DC322}"/>
                      </a:ext>
                    </a:extLst>
                  </p:cNvPr>
                  <p:cNvSpPr txBox="1"/>
                  <p:nvPr/>
                </p:nvSpPr>
                <p:spPr>
                  <a:xfrm>
                    <a:off x="2892832" y="3185903"/>
                    <a:ext cx="11253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a14:m>
                    <a:r>
                      <a:rPr lang="pt-BR" dirty="0"/>
                      <a:t>,...</a:t>
                    </a:r>
                  </a:p>
                </p:txBody>
              </p:sp>
            </mc:Choice>
            <mc:Fallback xmlns="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D9BF2DA7-618B-CF0E-DF4A-23491E6DC3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2832" y="3185903"/>
                    <a:ext cx="112537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836" r="-4348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Agrupar 62">
                <a:extLst>
                  <a:ext uri="{FF2B5EF4-FFF2-40B4-BE49-F238E27FC236}">
                    <a16:creationId xmlns:a16="http://schemas.microsoft.com/office/drawing/2014/main" id="{2C6715A4-1EAE-E8BF-F9A7-46258E7DE00F}"/>
                  </a:ext>
                </a:extLst>
              </p:cNvPr>
              <p:cNvGrpSpPr/>
              <p:nvPr/>
            </p:nvGrpSpPr>
            <p:grpSpPr>
              <a:xfrm>
                <a:off x="958850" y="2882876"/>
                <a:ext cx="1948261" cy="451088"/>
                <a:chOff x="958850" y="2882876"/>
                <a:chExt cx="1948261" cy="451088"/>
              </a:xfrm>
            </p:grpSpPr>
            <p:cxnSp>
              <p:nvCxnSpPr>
                <p:cNvPr id="45" name="Straight Arrow Connector 8">
                  <a:extLst>
                    <a:ext uri="{FF2B5EF4-FFF2-40B4-BE49-F238E27FC236}">
                      <a16:creationId xmlns:a16="http://schemas.microsoft.com/office/drawing/2014/main" id="{987169D1-F0D5-CF56-5848-B61BAE2E3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7208" y="3144133"/>
                  <a:ext cx="679903" cy="189831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46" name="Straight Arrow Connector 8">
                  <a:extLst>
                    <a:ext uri="{FF2B5EF4-FFF2-40B4-BE49-F238E27FC236}">
                      <a16:creationId xmlns:a16="http://schemas.microsoft.com/office/drawing/2014/main" id="{8BCAB5A8-F98C-4A2E-2EE6-86087386B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850" y="3116227"/>
                  <a:ext cx="869215" cy="0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D77B2B94-564B-AB11-BD38-D3C237796B38}"/>
                    </a:ext>
                  </a:extLst>
                </p:cNvPr>
                <p:cNvSpPr/>
                <p:nvPr/>
              </p:nvSpPr>
              <p:spPr>
                <a:xfrm>
                  <a:off x="1828065" y="2927541"/>
                  <a:ext cx="399143" cy="377372"/>
                </a:xfrm>
                <a:prstGeom prst="ellipse">
                  <a:avLst/>
                </a:prstGeom>
                <a:solidFill>
                  <a:schemeClr val="tx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52" name="Straight Arrow Connector 8">
                  <a:extLst>
                    <a:ext uri="{FF2B5EF4-FFF2-40B4-BE49-F238E27FC236}">
                      <a16:creationId xmlns:a16="http://schemas.microsoft.com/office/drawing/2014/main" id="{4CE76C3F-F4F3-68D0-A738-4C5587E6BE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6932" y="2882876"/>
                  <a:ext cx="454234" cy="144899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CaixaDeTexto 53">
                    <a:extLst>
                      <a:ext uri="{FF2B5EF4-FFF2-40B4-BE49-F238E27FC236}">
                        <a16:creationId xmlns:a16="http://schemas.microsoft.com/office/drawing/2014/main" id="{21BF4163-58B8-4A75-E13C-BF2E243A6492}"/>
                      </a:ext>
                    </a:extLst>
                  </p:cNvPr>
                  <p:cNvSpPr txBox="1"/>
                  <p:nvPr/>
                </p:nvSpPr>
                <p:spPr>
                  <a:xfrm>
                    <a:off x="2599541" y="2614534"/>
                    <a:ext cx="4887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4" name="CaixaDeTexto 53">
                    <a:extLst>
                      <a:ext uri="{FF2B5EF4-FFF2-40B4-BE49-F238E27FC236}">
                        <a16:creationId xmlns:a16="http://schemas.microsoft.com/office/drawing/2014/main" id="{21BF4163-58B8-4A75-E13C-BF2E243A64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9541" y="2614534"/>
                    <a:ext cx="48872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DDE1791-40DE-3F57-F151-3D4470541E49}"/>
              </a:ext>
            </a:extLst>
          </p:cNvPr>
          <p:cNvGrpSpPr/>
          <p:nvPr/>
        </p:nvGrpSpPr>
        <p:grpSpPr>
          <a:xfrm>
            <a:off x="613281" y="3410023"/>
            <a:ext cx="3500489" cy="1423670"/>
            <a:chOff x="604953" y="1479671"/>
            <a:chExt cx="3500489" cy="1423670"/>
          </a:xfrm>
        </p:grpSpPr>
        <p:sp>
          <p:nvSpPr>
            <p:cNvPr id="68" name="TextBox 5">
              <a:extLst>
                <a:ext uri="{FF2B5EF4-FFF2-40B4-BE49-F238E27FC236}">
                  <a16:creationId xmlns:a16="http://schemas.microsoft.com/office/drawing/2014/main" id="{FA57C451-CC1D-6E96-DAAD-258D0053674E}"/>
                </a:ext>
              </a:extLst>
            </p:cNvPr>
            <p:cNvSpPr txBox="1"/>
            <p:nvPr/>
          </p:nvSpPr>
          <p:spPr>
            <a:xfrm>
              <a:off x="604953" y="2318566"/>
              <a:ext cx="3500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Partícula carregada incidente interage com núcleo atômico e é defletida.</a:t>
              </a:r>
              <a:endParaRPr lang="en-US" sz="1600" dirty="0"/>
            </a:p>
          </p:txBody>
        </p: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E3562E7E-B838-8641-B991-977AD2E040AB}"/>
                </a:ext>
              </a:extLst>
            </p:cNvPr>
            <p:cNvGrpSpPr/>
            <p:nvPr/>
          </p:nvGrpSpPr>
          <p:grpSpPr>
            <a:xfrm>
              <a:off x="604953" y="1479671"/>
              <a:ext cx="3290906" cy="870046"/>
              <a:chOff x="604953" y="1479671"/>
              <a:chExt cx="3290906" cy="870046"/>
            </a:xfrm>
          </p:grpSpPr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AF698A14-D353-8161-6464-482AA216084A}"/>
                  </a:ext>
                </a:extLst>
              </p:cNvPr>
              <p:cNvGrpSpPr/>
              <p:nvPr/>
            </p:nvGrpSpPr>
            <p:grpSpPr>
              <a:xfrm>
                <a:off x="958850" y="1677037"/>
                <a:ext cx="2046856" cy="457102"/>
                <a:chOff x="958850" y="1677037"/>
                <a:chExt cx="2046856" cy="457102"/>
              </a:xfrm>
            </p:grpSpPr>
            <p:cxnSp>
              <p:nvCxnSpPr>
                <p:cNvPr id="73" name="Straight Arrow Connector 8">
                  <a:extLst>
                    <a:ext uri="{FF2B5EF4-FFF2-40B4-BE49-F238E27FC236}">
                      <a16:creationId xmlns:a16="http://schemas.microsoft.com/office/drawing/2014/main" id="{840F5724-7944-E338-6C4E-E512FF171D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7208" y="1893629"/>
                  <a:ext cx="778498" cy="240510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74" name="Straight Arrow Connector 8">
                  <a:extLst>
                    <a:ext uri="{FF2B5EF4-FFF2-40B4-BE49-F238E27FC236}">
                      <a16:creationId xmlns:a16="http://schemas.microsoft.com/office/drawing/2014/main" id="{039626F0-7EA1-22BD-616F-CA342E559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850" y="1865723"/>
                  <a:ext cx="869215" cy="0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FABE423C-8336-CF53-D9FC-A8E33F216DF4}"/>
                    </a:ext>
                  </a:extLst>
                </p:cNvPr>
                <p:cNvSpPr/>
                <p:nvPr/>
              </p:nvSpPr>
              <p:spPr>
                <a:xfrm>
                  <a:off x="1828065" y="1677037"/>
                  <a:ext cx="399143" cy="377372"/>
                </a:xfrm>
                <a:prstGeom prst="ellipse">
                  <a:avLst/>
                </a:prstGeom>
                <a:solidFill>
                  <a:schemeClr val="tx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CaixaDeTexto 70">
                    <a:extLst>
                      <a:ext uri="{FF2B5EF4-FFF2-40B4-BE49-F238E27FC236}">
                        <a16:creationId xmlns:a16="http://schemas.microsoft.com/office/drawing/2014/main" id="{6AECF2C7-66ED-431F-382D-99C9A41ABBDA}"/>
                      </a:ext>
                    </a:extLst>
                  </p:cNvPr>
                  <p:cNvSpPr txBox="1"/>
                  <p:nvPr/>
                </p:nvSpPr>
                <p:spPr>
                  <a:xfrm>
                    <a:off x="604953" y="1479671"/>
                    <a:ext cx="9364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a14:m>
                    <a:r>
                      <a:rPr lang="pt-BR" dirty="0"/>
                      <a:t>,...</a:t>
                    </a:r>
                  </a:p>
                </p:txBody>
              </p:sp>
            </mc:Choice>
            <mc:Fallback xmlns="">
              <p:sp>
                <p:nvSpPr>
                  <p:cNvPr id="71" name="CaixaDeTexto 70">
                    <a:extLst>
                      <a:ext uri="{FF2B5EF4-FFF2-40B4-BE49-F238E27FC236}">
                        <a16:creationId xmlns:a16="http://schemas.microsoft.com/office/drawing/2014/main" id="{6AECF2C7-66ED-431F-382D-99C9A41AB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953" y="1479671"/>
                    <a:ext cx="93641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8197" r="-5229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CaixaDeTexto 71">
                    <a:extLst>
                      <a:ext uri="{FF2B5EF4-FFF2-40B4-BE49-F238E27FC236}">
                        <a16:creationId xmlns:a16="http://schemas.microsoft.com/office/drawing/2014/main" id="{240116A1-7EB7-AF7A-D8A9-E1CEC97830D8}"/>
                      </a:ext>
                    </a:extLst>
                  </p:cNvPr>
                  <p:cNvSpPr txBox="1"/>
                  <p:nvPr/>
                </p:nvSpPr>
                <p:spPr>
                  <a:xfrm>
                    <a:off x="2959449" y="1980385"/>
                    <a:ext cx="9364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a14:m>
                    <a:r>
                      <a:rPr lang="pt-BR" dirty="0"/>
                      <a:t>,...</a:t>
                    </a:r>
                  </a:p>
                </p:txBody>
              </p:sp>
            </mc:Choice>
            <mc:Fallback xmlns="">
              <p:sp>
                <p:nvSpPr>
                  <p:cNvPr id="72" name="CaixaDeTexto 71">
                    <a:extLst>
                      <a:ext uri="{FF2B5EF4-FFF2-40B4-BE49-F238E27FC236}">
                        <a16:creationId xmlns:a16="http://schemas.microsoft.com/office/drawing/2014/main" id="{240116A1-7EB7-AF7A-D8A9-E1CEC97830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9449" y="1980385"/>
                    <a:ext cx="93641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000" r="-522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7286F9DC-EDD0-6ADC-CD1E-1226BE8131BB}"/>
              </a:ext>
            </a:extLst>
          </p:cNvPr>
          <p:cNvGrpSpPr/>
          <p:nvPr/>
        </p:nvGrpSpPr>
        <p:grpSpPr>
          <a:xfrm>
            <a:off x="4110837" y="3260615"/>
            <a:ext cx="3500489" cy="1798980"/>
            <a:chOff x="610348" y="3058409"/>
            <a:chExt cx="3500489" cy="1798980"/>
          </a:xfrm>
        </p:grpSpPr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B9E22A5D-3650-3272-72D2-C9ABEF5CF4D5}"/>
                </a:ext>
              </a:extLst>
            </p:cNvPr>
            <p:cNvSpPr txBox="1"/>
            <p:nvPr/>
          </p:nvSpPr>
          <p:spPr>
            <a:xfrm>
              <a:off x="610348" y="4026392"/>
              <a:ext cx="3500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Partícula carregada incidente interage com núcleo atômico, é defletida e emite um fóton.</a:t>
              </a:r>
              <a:endParaRPr lang="en-US" sz="1600" dirty="0"/>
            </a:p>
          </p:txBody>
        </p: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9E781FC4-0817-ABB9-948E-9DCF6CA571FD}"/>
                </a:ext>
              </a:extLst>
            </p:cNvPr>
            <p:cNvGrpSpPr/>
            <p:nvPr/>
          </p:nvGrpSpPr>
          <p:grpSpPr>
            <a:xfrm>
              <a:off x="610348" y="3058409"/>
              <a:ext cx="3303606" cy="1011834"/>
              <a:chOff x="610348" y="3058409"/>
              <a:chExt cx="3303606" cy="10118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CaixaDeTexto 81">
                    <a:extLst>
                      <a:ext uri="{FF2B5EF4-FFF2-40B4-BE49-F238E27FC236}">
                        <a16:creationId xmlns:a16="http://schemas.microsoft.com/office/drawing/2014/main" id="{5D251A24-3E83-2546-9ECA-58F676BBF575}"/>
                      </a:ext>
                    </a:extLst>
                  </p:cNvPr>
                  <p:cNvSpPr txBox="1"/>
                  <p:nvPr/>
                </p:nvSpPr>
                <p:spPr>
                  <a:xfrm>
                    <a:off x="610348" y="3187497"/>
                    <a:ext cx="9364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a14:m>
                    <a:r>
                      <a:rPr lang="pt-BR" dirty="0"/>
                      <a:t>,...</a:t>
                    </a:r>
                  </a:p>
                </p:txBody>
              </p:sp>
            </mc:Choice>
            <mc:Fallback xmlns="">
              <p:sp>
                <p:nvSpPr>
                  <p:cNvPr id="82" name="CaixaDeTexto 81">
                    <a:extLst>
                      <a:ext uri="{FF2B5EF4-FFF2-40B4-BE49-F238E27FC236}">
                        <a16:creationId xmlns:a16="http://schemas.microsoft.com/office/drawing/2014/main" id="{5D251A24-3E83-2546-9ECA-58F676BBF5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348" y="3187497"/>
                    <a:ext cx="93641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8197" r="-5195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CaixaDeTexto 82">
                    <a:extLst>
                      <a:ext uri="{FF2B5EF4-FFF2-40B4-BE49-F238E27FC236}">
                        <a16:creationId xmlns:a16="http://schemas.microsoft.com/office/drawing/2014/main" id="{DA5680AE-A9A3-8AE5-9D9E-41F8AE305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977544" y="3700911"/>
                    <a:ext cx="9364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pt-BR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a14:m>
                    <a:r>
                      <a:rPr lang="pt-BR" dirty="0"/>
                      <a:t>,</a:t>
                    </a:r>
                    <a14:m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a14:m>
                    <a:r>
                      <a:rPr lang="pt-BR" dirty="0"/>
                      <a:t>,...</a:t>
                    </a:r>
                  </a:p>
                </p:txBody>
              </p:sp>
            </mc:Choice>
            <mc:Fallback xmlns="">
              <p:sp>
                <p:nvSpPr>
                  <p:cNvPr id="83" name="CaixaDeTexto 82">
                    <a:extLst>
                      <a:ext uri="{FF2B5EF4-FFF2-40B4-BE49-F238E27FC236}">
                        <a16:creationId xmlns:a16="http://schemas.microsoft.com/office/drawing/2014/main" id="{DA5680AE-A9A3-8AE5-9D9E-41F8AE305B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7544" y="3700911"/>
                    <a:ext cx="93641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8197" r="-5229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3" name="Agrupar 92">
                <a:extLst>
                  <a:ext uri="{FF2B5EF4-FFF2-40B4-BE49-F238E27FC236}">
                    <a16:creationId xmlns:a16="http://schemas.microsoft.com/office/drawing/2014/main" id="{552AFC6D-D852-89A8-628F-AB83577F261E}"/>
                  </a:ext>
                </a:extLst>
              </p:cNvPr>
              <p:cNvGrpSpPr/>
              <p:nvPr/>
            </p:nvGrpSpPr>
            <p:grpSpPr>
              <a:xfrm>
                <a:off x="964245" y="3322122"/>
                <a:ext cx="2046856" cy="519843"/>
                <a:chOff x="964245" y="3322122"/>
                <a:chExt cx="2046856" cy="519843"/>
              </a:xfrm>
            </p:grpSpPr>
            <p:cxnSp>
              <p:nvCxnSpPr>
                <p:cNvPr id="84" name="Straight Arrow Connector 8">
                  <a:extLst>
                    <a:ext uri="{FF2B5EF4-FFF2-40B4-BE49-F238E27FC236}">
                      <a16:creationId xmlns:a16="http://schemas.microsoft.com/office/drawing/2014/main" id="{58CD8446-C602-4A75-E39E-6FF743E31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2603" y="3601455"/>
                  <a:ext cx="778498" cy="240510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85" name="Straight Arrow Connector 8">
                  <a:extLst>
                    <a:ext uri="{FF2B5EF4-FFF2-40B4-BE49-F238E27FC236}">
                      <a16:creationId xmlns:a16="http://schemas.microsoft.com/office/drawing/2014/main" id="{2FBD0D5B-E597-BC58-DD06-6C23AE7CE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245" y="3573549"/>
                  <a:ext cx="869215" cy="0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sp>
              <p:nvSpPr>
                <p:cNvPr id="86" name="Elipse 85">
                  <a:extLst>
                    <a:ext uri="{FF2B5EF4-FFF2-40B4-BE49-F238E27FC236}">
                      <a16:creationId xmlns:a16="http://schemas.microsoft.com/office/drawing/2014/main" id="{E3BDE251-F6B7-C198-0832-DE9F3A717189}"/>
                    </a:ext>
                  </a:extLst>
                </p:cNvPr>
                <p:cNvSpPr/>
                <p:nvPr/>
              </p:nvSpPr>
              <p:spPr>
                <a:xfrm>
                  <a:off x="1833460" y="3384863"/>
                  <a:ext cx="399143" cy="377372"/>
                </a:xfrm>
                <a:prstGeom prst="ellipse">
                  <a:avLst/>
                </a:prstGeom>
                <a:solidFill>
                  <a:schemeClr val="tx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87" name="Straight Arrow Connector 8">
                  <a:extLst>
                    <a:ext uri="{FF2B5EF4-FFF2-40B4-BE49-F238E27FC236}">
                      <a16:creationId xmlns:a16="http://schemas.microsoft.com/office/drawing/2014/main" id="{CFA2F313-BCD7-FEC6-F9C6-7CFE8B164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01053" y="3322122"/>
                  <a:ext cx="475473" cy="155400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98B48853-1FF8-FB48-DCE3-AC6C6961077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8426" y="3058409"/>
                    <a:ext cx="3481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98B48853-1FF8-FB48-DCE3-AC6C696107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8426" y="3058409"/>
                    <a:ext cx="348172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6" name="TextBox 5">
            <a:extLst>
              <a:ext uri="{FF2B5EF4-FFF2-40B4-BE49-F238E27FC236}">
                <a16:creationId xmlns:a16="http://schemas.microsoft.com/office/drawing/2014/main" id="{6D85620A-1502-982D-7495-B58A7BD55755}"/>
              </a:ext>
            </a:extLst>
          </p:cNvPr>
          <p:cNvSpPr txBox="1"/>
          <p:nvPr/>
        </p:nvSpPr>
        <p:spPr>
          <a:xfrm>
            <a:off x="751041" y="5548267"/>
            <a:ext cx="650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...</a:t>
            </a:r>
            <a:endParaRPr lang="en-US" sz="2000" dirty="0"/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BF9AA741-1D79-2C0B-B623-E478A3888AA5}"/>
              </a:ext>
            </a:extLst>
          </p:cNvPr>
          <p:cNvGrpSpPr/>
          <p:nvPr/>
        </p:nvGrpSpPr>
        <p:grpSpPr>
          <a:xfrm>
            <a:off x="7888161" y="1123449"/>
            <a:ext cx="3589906" cy="1541363"/>
            <a:chOff x="599096" y="3557161"/>
            <a:chExt cx="3589906" cy="1541363"/>
          </a:xfrm>
        </p:grpSpPr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6EA0DA9F-A8A8-3287-3101-66EDBEB05A30}"/>
                </a:ext>
              </a:extLst>
            </p:cNvPr>
            <p:cNvSpPr txBox="1"/>
            <p:nvPr/>
          </p:nvSpPr>
          <p:spPr>
            <a:xfrm>
              <a:off x="599096" y="4513749"/>
              <a:ext cx="3589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Fóton incidente é absorvido e libera um elétron atômico (efeito fotoelétrico).</a:t>
              </a:r>
              <a:endParaRPr lang="en-US" sz="1600" dirty="0"/>
            </a:p>
          </p:txBody>
        </p:sp>
        <p:grpSp>
          <p:nvGrpSpPr>
            <p:cNvPr id="99" name="Agrupar 98">
              <a:extLst>
                <a:ext uri="{FF2B5EF4-FFF2-40B4-BE49-F238E27FC236}">
                  <a16:creationId xmlns:a16="http://schemas.microsoft.com/office/drawing/2014/main" id="{31F32621-4515-B7C6-F983-AFEE2AD72256}"/>
                </a:ext>
              </a:extLst>
            </p:cNvPr>
            <p:cNvGrpSpPr/>
            <p:nvPr/>
          </p:nvGrpSpPr>
          <p:grpSpPr>
            <a:xfrm>
              <a:off x="809070" y="3557161"/>
              <a:ext cx="2444295" cy="684029"/>
              <a:chOff x="809070" y="2620884"/>
              <a:chExt cx="2444295" cy="6840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CaixaDeTexto 99">
                    <a:extLst>
                      <a:ext uri="{FF2B5EF4-FFF2-40B4-BE49-F238E27FC236}">
                        <a16:creationId xmlns:a16="http://schemas.microsoft.com/office/drawing/2014/main" id="{52D6C885-5B12-6977-4BD6-108246985E93}"/>
                      </a:ext>
                    </a:extLst>
                  </p:cNvPr>
                  <p:cNvSpPr txBox="1"/>
                  <p:nvPr/>
                </p:nvSpPr>
                <p:spPr>
                  <a:xfrm>
                    <a:off x="809070" y="2729541"/>
                    <a:ext cx="3592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0" name="CaixaDeTexto 99">
                    <a:extLst>
                      <a:ext uri="{FF2B5EF4-FFF2-40B4-BE49-F238E27FC236}">
                        <a16:creationId xmlns:a16="http://schemas.microsoft.com/office/drawing/2014/main" id="{52D6C885-5B12-6977-4BD6-108246985E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070" y="2729541"/>
                    <a:ext cx="35920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2" name="Agrupar 101">
                <a:extLst>
                  <a:ext uri="{FF2B5EF4-FFF2-40B4-BE49-F238E27FC236}">
                    <a16:creationId xmlns:a16="http://schemas.microsoft.com/office/drawing/2014/main" id="{3FF83D24-D437-F862-C5EC-BDC1FA3594A3}"/>
                  </a:ext>
                </a:extLst>
              </p:cNvPr>
              <p:cNvGrpSpPr/>
              <p:nvPr/>
            </p:nvGrpSpPr>
            <p:grpSpPr>
              <a:xfrm>
                <a:off x="958850" y="2888667"/>
                <a:ext cx="1885053" cy="416246"/>
                <a:chOff x="958850" y="2888667"/>
                <a:chExt cx="1885053" cy="416246"/>
              </a:xfrm>
            </p:grpSpPr>
            <p:cxnSp>
              <p:nvCxnSpPr>
                <p:cNvPr id="105" name="Straight Arrow Connector 8">
                  <a:extLst>
                    <a:ext uri="{FF2B5EF4-FFF2-40B4-BE49-F238E27FC236}">
                      <a16:creationId xmlns:a16="http://schemas.microsoft.com/office/drawing/2014/main" id="{206CE731-A90F-62BF-793D-DFEEA82EC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850" y="3116227"/>
                  <a:ext cx="869215" cy="0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sp>
              <p:nvSpPr>
                <p:cNvPr id="106" name="Elipse 105">
                  <a:extLst>
                    <a:ext uri="{FF2B5EF4-FFF2-40B4-BE49-F238E27FC236}">
                      <a16:creationId xmlns:a16="http://schemas.microsoft.com/office/drawing/2014/main" id="{A7AE5358-A60C-0867-D452-F82C9BF6B0B2}"/>
                    </a:ext>
                  </a:extLst>
                </p:cNvPr>
                <p:cNvSpPr/>
                <p:nvPr/>
              </p:nvSpPr>
              <p:spPr>
                <a:xfrm>
                  <a:off x="1828065" y="2927541"/>
                  <a:ext cx="399143" cy="377372"/>
                </a:xfrm>
                <a:prstGeom prst="ellipse">
                  <a:avLst/>
                </a:prstGeom>
                <a:solidFill>
                  <a:schemeClr val="tx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107" name="Straight Arrow Connector 8">
                  <a:extLst>
                    <a:ext uri="{FF2B5EF4-FFF2-40B4-BE49-F238E27FC236}">
                      <a16:creationId xmlns:a16="http://schemas.microsoft.com/office/drawing/2014/main" id="{90823E69-7CF7-E3BC-B78B-CA5ECA4AE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6932" y="2888667"/>
                  <a:ext cx="676971" cy="139108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CaixaDeTexto 102">
                    <a:extLst>
                      <a:ext uri="{FF2B5EF4-FFF2-40B4-BE49-F238E27FC236}">
                        <a16:creationId xmlns:a16="http://schemas.microsoft.com/office/drawing/2014/main" id="{770E67CC-0F14-74ED-EFB7-3BBF81377EBF}"/>
                      </a:ext>
                    </a:extLst>
                  </p:cNvPr>
                  <p:cNvSpPr txBox="1"/>
                  <p:nvPr/>
                </p:nvSpPr>
                <p:spPr>
                  <a:xfrm>
                    <a:off x="2764641" y="2620884"/>
                    <a:ext cx="4887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3" name="CaixaDeTexto 102">
                    <a:extLst>
                      <a:ext uri="{FF2B5EF4-FFF2-40B4-BE49-F238E27FC236}">
                        <a16:creationId xmlns:a16="http://schemas.microsoft.com/office/drawing/2014/main" id="{770E67CC-0F14-74ED-EFB7-3BBF81377E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4641" y="2620884"/>
                    <a:ext cx="488724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8871F113-CB0F-4B5B-31C4-81B4557CE6E7}"/>
              </a:ext>
            </a:extLst>
          </p:cNvPr>
          <p:cNvGrpSpPr/>
          <p:nvPr/>
        </p:nvGrpSpPr>
        <p:grpSpPr>
          <a:xfrm>
            <a:off x="7817976" y="3239368"/>
            <a:ext cx="3589906" cy="1800285"/>
            <a:chOff x="7817976" y="3239368"/>
            <a:chExt cx="3589906" cy="1800285"/>
          </a:xfrm>
        </p:grpSpPr>
        <p:sp>
          <p:nvSpPr>
            <p:cNvPr id="111" name="TextBox 5">
              <a:extLst>
                <a:ext uri="{FF2B5EF4-FFF2-40B4-BE49-F238E27FC236}">
                  <a16:creationId xmlns:a16="http://schemas.microsoft.com/office/drawing/2014/main" id="{F764CD6C-7FA7-6B8B-DCB3-2C709C2A31AA}"/>
                </a:ext>
              </a:extLst>
            </p:cNvPr>
            <p:cNvSpPr txBox="1"/>
            <p:nvPr/>
          </p:nvSpPr>
          <p:spPr>
            <a:xfrm>
              <a:off x="7817976" y="4208656"/>
              <a:ext cx="35899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Fóton incidente interage com núcleo atômico e decai em par elétron-pósitron.</a:t>
              </a:r>
              <a:endParaRPr lang="en-US" sz="1600" dirty="0"/>
            </a:p>
          </p:txBody>
        </p:sp>
        <p:grpSp>
          <p:nvGrpSpPr>
            <p:cNvPr id="127" name="Agrupar 126">
              <a:extLst>
                <a:ext uri="{FF2B5EF4-FFF2-40B4-BE49-F238E27FC236}">
                  <a16:creationId xmlns:a16="http://schemas.microsoft.com/office/drawing/2014/main" id="{DE180462-E315-031C-A4F5-2F68FA8CA137}"/>
                </a:ext>
              </a:extLst>
            </p:cNvPr>
            <p:cNvGrpSpPr/>
            <p:nvPr/>
          </p:nvGrpSpPr>
          <p:grpSpPr>
            <a:xfrm>
              <a:off x="8027950" y="3239368"/>
              <a:ext cx="2349045" cy="922736"/>
              <a:chOff x="8027950" y="3239368"/>
              <a:chExt cx="2349045" cy="9227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CaixaDeTexto 112">
                    <a:extLst>
                      <a:ext uri="{FF2B5EF4-FFF2-40B4-BE49-F238E27FC236}">
                        <a16:creationId xmlns:a16="http://schemas.microsoft.com/office/drawing/2014/main" id="{AB0E81D8-EBC0-E9E5-8345-D0F42D7CD9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950" y="3360725"/>
                    <a:ext cx="3592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13" name="CaixaDeTexto 112">
                    <a:extLst>
                      <a:ext uri="{FF2B5EF4-FFF2-40B4-BE49-F238E27FC236}">
                        <a16:creationId xmlns:a16="http://schemas.microsoft.com/office/drawing/2014/main" id="{AB0E81D8-EBC0-E9E5-8345-D0F42D7CD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7950" y="3360725"/>
                    <a:ext cx="35920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CaixaDeTexto 114">
                    <a:extLst>
                      <a:ext uri="{FF2B5EF4-FFF2-40B4-BE49-F238E27FC236}">
                        <a16:creationId xmlns:a16="http://schemas.microsoft.com/office/drawing/2014/main" id="{516F24F7-7A63-DBE6-20E6-661BA21400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88271" y="3239368"/>
                    <a:ext cx="4887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15" name="CaixaDeTexto 114">
                    <a:extLst>
                      <a:ext uri="{FF2B5EF4-FFF2-40B4-BE49-F238E27FC236}">
                        <a16:creationId xmlns:a16="http://schemas.microsoft.com/office/drawing/2014/main" id="{516F24F7-7A63-DBE6-20E6-661BA21400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8271" y="3239368"/>
                    <a:ext cx="488724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Agrupar 125">
                <a:extLst>
                  <a:ext uri="{FF2B5EF4-FFF2-40B4-BE49-F238E27FC236}">
                    <a16:creationId xmlns:a16="http://schemas.microsoft.com/office/drawing/2014/main" id="{6D3A3275-7FE5-CFE6-37D3-80FBAF66E02E}"/>
                  </a:ext>
                </a:extLst>
              </p:cNvPr>
              <p:cNvGrpSpPr/>
              <p:nvPr/>
            </p:nvGrpSpPr>
            <p:grpSpPr>
              <a:xfrm>
                <a:off x="8177730" y="3465782"/>
                <a:ext cx="1772068" cy="518979"/>
                <a:chOff x="8177730" y="3465782"/>
                <a:chExt cx="1772068" cy="518979"/>
              </a:xfrm>
            </p:grpSpPr>
            <p:cxnSp>
              <p:nvCxnSpPr>
                <p:cNvPr id="116" name="Straight Arrow Connector 8">
                  <a:extLst>
                    <a:ext uri="{FF2B5EF4-FFF2-40B4-BE49-F238E27FC236}">
                      <a16:creationId xmlns:a16="http://schemas.microsoft.com/office/drawing/2014/main" id="{42579061-B9BE-9074-7DF1-95D72F312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7730" y="3747411"/>
                  <a:ext cx="869215" cy="0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sp>
              <p:nvSpPr>
                <p:cNvPr id="117" name="Elipse 116">
                  <a:extLst>
                    <a:ext uri="{FF2B5EF4-FFF2-40B4-BE49-F238E27FC236}">
                      <a16:creationId xmlns:a16="http://schemas.microsoft.com/office/drawing/2014/main" id="{DDADE17A-6824-C638-5EB7-30CFB2C4DDE6}"/>
                    </a:ext>
                  </a:extLst>
                </p:cNvPr>
                <p:cNvSpPr/>
                <p:nvPr/>
              </p:nvSpPr>
              <p:spPr>
                <a:xfrm>
                  <a:off x="9046945" y="3558725"/>
                  <a:ext cx="399143" cy="377372"/>
                </a:xfrm>
                <a:prstGeom prst="ellipse">
                  <a:avLst/>
                </a:prstGeom>
                <a:solidFill>
                  <a:schemeClr val="tx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cxnSp>
              <p:nvCxnSpPr>
                <p:cNvPr id="118" name="Straight Arrow Connector 8">
                  <a:extLst>
                    <a:ext uri="{FF2B5EF4-FFF2-40B4-BE49-F238E27FC236}">
                      <a16:creationId xmlns:a16="http://schemas.microsoft.com/office/drawing/2014/main" id="{16B26682-1B1F-D3EF-F071-C3E58F4C8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5812" y="3465782"/>
                  <a:ext cx="542202" cy="193177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119" name="Straight Arrow Connector 8">
                  <a:extLst>
                    <a:ext uri="{FF2B5EF4-FFF2-40B4-BE49-F238E27FC236}">
                      <a16:creationId xmlns:a16="http://schemas.microsoft.com/office/drawing/2014/main" id="{8CF687A6-745B-14D7-43CE-D7BCB17D87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9889" y="3807516"/>
                  <a:ext cx="529909" cy="177245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CaixaDeTexto 124">
                    <a:extLst>
                      <a:ext uri="{FF2B5EF4-FFF2-40B4-BE49-F238E27FC236}">
                        <a16:creationId xmlns:a16="http://schemas.microsoft.com/office/drawing/2014/main" id="{11F0F823-123C-747C-89DE-2594A3B35DF4}"/>
                      </a:ext>
                    </a:extLst>
                  </p:cNvPr>
                  <p:cNvSpPr txBox="1"/>
                  <p:nvPr/>
                </p:nvSpPr>
                <p:spPr>
                  <a:xfrm>
                    <a:off x="9888271" y="3792772"/>
                    <a:ext cx="4887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25" name="CaixaDeTexto 124">
                    <a:extLst>
                      <a:ext uri="{FF2B5EF4-FFF2-40B4-BE49-F238E27FC236}">
                        <a16:creationId xmlns:a16="http://schemas.microsoft.com/office/drawing/2014/main" id="{11F0F823-123C-747C-89DE-2594A3B35D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8271" y="3792772"/>
                    <a:ext cx="48872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9993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FCE0-7D55-61A0-652C-5F862D592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180" y="217893"/>
            <a:ext cx="10472212" cy="1079609"/>
          </a:xfrm>
        </p:spPr>
        <p:txBody>
          <a:bodyPr>
            <a:normAutofit/>
          </a:bodyPr>
          <a:lstStyle/>
          <a:p>
            <a:r>
              <a:rPr lang="pt-BR" sz="4400" dirty="0"/>
              <a:t>“Seção de choque”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07A5F84-E3DA-F6B3-170B-336C4F735D3F}"/>
              </a:ext>
            </a:extLst>
          </p:cNvPr>
          <p:cNvGrpSpPr/>
          <p:nvPr/>
        </p:nvGrpSpPr>
        <p:grpSpPr>
          <a:xfrm>
            <a:off x="866004" y="1526000"/>
            <a:ext cx="3978946" cy="1852368"/>
            <a:chOff x="866004" y="1526000"/>
            <a:chExt cx="3978946" cy="1852368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624D3A59-7C7A-3C27-8C9E-AC1025F80BBD}"/>
                </a:ext>
              </a:extLst>
            </p:cNvPr>
            <p:cNvGrpSpPr/>
            <p:nvPr/>
          </p:nvGrpSpPr>
          <p:grpSpPr>
            <a:xfrm>
              <a:off x="866004" y="1925752"/>
              <a:ext cx="1834330" cy="1000496"/>
              <a:chOff x="567719" y="2643930"/>
              <a:chExt cx="1834330" cy="1000496"/>
            </a:xfrm>
          </p:grpSpPr>
          <p:grpSp>
            <p:nvGrpSpPr>
              <p:cNvPr id="7" name="Agrupar 6">
                <a:extLst>
                  <a:ext uri="{FF2B5EF4-FFF2-40B4-BE49-F238E27FC236}">
                    <a16:creationId xmlns:a16="http://schemas.microsoft.com/office/drawing/2014/main" id="{8238BB20-B5AC-470F-3EF0-1C3196AE6C92}"/>
                  </a:ext>
                </a:extLst>
              </p:cNvPr>
              <p:cNvGrpSpPr/>
              <p:nvPr/>
            </p:nvGrpSpPr>
            <p:grpSpPr>
              <a:xfrm>
                <a:off x="1070686" y="3213574"/>
                <a:ext cx="912111" cy="430852"/>
                <a:chOff x="994486" y="3428248"/>
                <a:chExt cx="912111" cy="430852"/>
              </a:xfrm>
            </p:grpSpPr>
            <p:cxnSp>
              <p:nvCxnSpPr>
                <p:cNvPr id="3" name="Straight Arrow Connector 8">
                  <a:extLst>
                    <a:ext uri="{FF2B5EF4-FFF2-40B4-BE49-F238E27FC236}">
                      <a16:creationId xmlns:a16="http://schemas.microsoft.com/office/drawing/2014/main" id="{D64758DC-C32B-5CB7-9523-CA4AC49C1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488" y="3428248"/>
                  <a:ext cx="912109" cy="9525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4" name="Straight Arrow Connector 8">
                  <a:extLst>
                    <a:ext uri="{FF2B5EF4-FFF2-40B4-BE49-F238E27FC236}">
                      <a16:creationId xmlns:a16="http://schemas.microsoft.com/office/drawing/2014/main" id="{2C040EB3-CB2B-A7B4-9870-C858AB0FE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487" y="3568530"/>
                  <a:ext cx="912109" cy="9525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5" name="Straight Arrow Connector 8">
                  <a:extLst>
                    <a:ext uri="{FF2B5EF4-FFF2-40B4-BE49-F238E27FC236}">
                      <a16:creationId xmlns:a16="http://schemas.microsoft.com/office/drawing/2014/main" id="{13CA83AA-86B7-40E5-1D04-05B151980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488" y="3709293"/>
                  <a:ext cx="912109" cy="9525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  <p:cxnSp>
              <p:nvCxnSpPr>
                <p:cNvPr id="6" name="Straight Arrow Connector 8">
                  <a:extLst>
                    <a:ext uri="{FF2B5EF4-FFF2-40B4-BE49-F238E27FC236}">
                      <a16:creationId xmlns:a16="http://schemas.microsoft.com/office/drawing/2014/main" id="{B7CDE1D8-AC55-5E76-DCF4-B6F7F41AD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486" y="3849575"/>
                  <a:ext cx="912109" cy="9525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4F81BD"/>
                  </a:solidFill>
                  <a:prstDash val="solid"/>
                  <a:tailEnd type="triangle" w="lg" len="sm"/>
                </a:ln>
                <a:effectLst/>
              </p:spPr>
            </p:cxnSp>
          </p:grp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9BE9B4E1-37B7-BFF6-5234-F710214B346F}"/>
                  </a:ext>
                </a:extLst>
              </p:cNvPr>
              <p:cNvSpPr txBox="1"/>
              <p:nvPr/>
            </p:nvSpPr>
            <p:spPr>
              <a:xfrm>
                <a:off x="567719" y="2643930"/>
                <a:ext cx="18343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Feixe de partículas incidentes</a:t>
                </a:r>
                <a:endParaRPr lang="en-US" sz="1400" dirty="0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A4DE6A26-1C9B-EC0F-C6B7-9EECFBBA53E7}"/>
                </a:ext>
              </a:extLst>
            </p:cNvPr>
            <p:cNvGrpSpPr/>
            <p:nvPr/>
          </p:nvGrpSpPr>
          <p:grpSpPr>
            <a:xfrm>
              <a:off x="3999847" y="1526000"/>
              <a:ext cx="845103" cy="535480"/>
              <a:chOff x="3701562" y="2244178"/>
              <a:chExt cx="845103" cy="535480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85B98506-217F-41DB-B2F9-9A61B8809076}"/>
                  </a:ext>
                </a:extLst>
              </p:cNvPr>
              <p:cNvSpPr/>
              <p:nvPr/>
            </p:nvSpPr>
            <p:spPr>
              <a:xfrm rot="-1680000">
                <a:off x="3925361" y="2516132"/>
                <a:ext cx="580389" cy="263526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C7F72330-42F4-736A-8885-8400BDBD9DEC}"/>
                  </a:ext>
                </a:extLst>
              </p:cNvPr>
              <p:cNvSpPr txBox="1"/>
              <p:nvPr/>
            </p:nvSpPr>
            <p:spPr>
              <a:xfrm rot="19920000">
                <a:off x="3701562" y="2244178"/>
                <a:ext cx="845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/>
                  <a:t>Detector</a:t>
                </a:r>
                <a:endParaRPr lang="pt-BR" sz="1600" dirty="0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CBC9A289-F13C-2EE5-EA49-99FBAC355354}"/>
                </a:ext>
              </a:extLst>
            </p:cNvPr>
            <p:cNvGrpSpPr/>
            <p:nvPr/>
          </p:nvGrpSpPr>
          <p:grpSpPr>
            <a:xfrm>
              <a:off x="2412836" y="2037319"/>
              <a:ext cx="2216149" cy="1341049"/>
              <a:chOff x="2114551" y="2087951"/>
              <a:chExt cx="2216149" cy="1341049"/>
            </a:xfrm>
          </p:grpSpPr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E40509C6-0003-A12A-A3C2-B4E5D56BA7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4551" y="2761454"/>
                <a:ext cx="2216149" cy="9526"/>
              </a:xfrm>
              <a:prstGeom prst="line">
                <a:avLst/>
              </a:prstGeom>
              <a:ln w="9525">
                <a:solidFill>
                  <a:schemeClr val="tx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3C7F6ACB-A032-B8A2-5E30-D882D43FEF2F}"/>
                  </a:ext>
                </a:extLst>
              </p:cNvPr>
              <p:cNvGrpSpPr/>
              <p:nvPr/>
            </p:nvGrpSpPr>
            <p:grpSpPr>
              <a:xfrm>
                <a:off x="2730496" y="2087951"/>
                <a:ext cx="1463584" cy="676679"/>
                <a:chOff x="2730496" y="2755497"/>
                <a:chExt cx="1463584" cy="676679"/>
              </a:xfrm>
            </p:grpSpPr>
            <p:cxnSp>
              <p:nvCxnSpPr>
                <p:cNvPr id="12" name="Conector reto 11">
                  <a:extLst>
                    <a:ext uri="{FF2B5EF4-FFF2-40B4-BE49-F238E27FC236}">
                      <a16:creationId xmlns:a16="http://schemas.microsoft.com/office/drawing/2014/main" id="{06E3601F-1A2D-5F05-8F8E-1DC4B1A2C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30496" y="2924176"/>
                  <a:ext cx="1193800" cy="50800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to 13">
                  <a:extLst>
                    <a:ext uri="{FF2B5EF4-FFF2-40B4-BE49-F238E27FC236}">
                      <a16:creationId xmlns:a16="http://schemas.microsoft.com/office/drawing/2014/main" id="{DF83B620-DFE4-04B7-1FFF-350D0DF40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1611" y="2755497"/>
                  <a:ext cx="1084264" cy="673501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CaixaDeTexto 18">
                      <a:extLst>
                        <a:ext uri="{FF2B5EF4-FFF2-40B4-BE49-F238E27FC236}">
                          <a16:creationId xmlns:a16="http://schemas.microsoft.com/office/drawing/2014/main" id="{F650D444-6FA7-BCA0-1616-6E26973A2D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2934" y="2884806"/>
                      <a:ext cx="44114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pt-BR" sz="14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oMath>
                        </m:oMathPara>
                      </a14:m>
                      <a:endParaRPr lang="pt-BR" dirty="0"/>
                    </a:p>
                  </p:txBody>
                </p:sp>
              </mc:Choice>
              <mc:Fallback xmlns="">
                <p:sp>
                  <p:nvSpPr>
                    <p:cNvPr id="19" name="CaixaDeTexto 18">
                      <a:extLst>
                        <a:ext uri="{FF2B5EF4-FFF2-40B4-BE49-F238E27FC236}">
                          <a16:creationId xmlns:a16="http://schemas.microsoft.com/office/drawing/2014/main" id="{F650D444-6FA7-BCA0-1616-6E26973A2D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2934" y="2884806"/>
                      <a:ext cx="441146" cy="30777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98841D0-3134-374E-C044-64329DDA954E}"/>
                  </a:ext>
                </a:extLst>
              </p:cNvPr>
              <p:cNvSpPr/>
              <p:nvPr/>
            </p:nvSpPr>
            <p:spPr>
              <a:xfrm>
                <a:off x="2628900" y="2672792"/>
                <a:ext cx="215900" cy="196376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179A7D8B-D0DE-7189-5044-68721E042BB9}"/>
                  </a:ext>
                </a:extLst>
              </p:cNvPr>
              <p:cNvSpPr txBox="1"/>
              <p:nvPr/>
            </p:nvSpPr>
            <p:spPr>
              <a:xfrm>
                <a:off x="2628900" y="2905780"/>
                <a:ext cx="9121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/>
                  <a:t>Partícula no alvo</a:t>
                </a:r>
              </a:p>
            </p:txBody>
          </p:sp>
        </p:grp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6DCC699A-9AE7-2D72-3366-6C5B5244AA5C}"/>
              </a:ext>
            </a:extLst>
          </p:cNvPr>
          <p:cNvSpPr txBox="1"/>
          <p:nvPr/>
        </p:nvSpPr>
        <p:spPr>
          <a:xfrm>
            <a:off x="5709765" y="1269516"/>
            <a:ext cx="623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pt-BR" dirty="0"/>
              <a:t>A seção de choque quantifica a probabilidade de ocorrência de um processo.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6">
                <a:extLst>
                  <a:ext uri="{FF2B5EF4-FFF2-40B4-BE49-F238E27FC236}">
                    <a16:creationId xmlns:a16="http://schemas.microsoft.com/office/drawing/2014/main" id="{2B31FA7D-AF4F-8059-0439-86A770397FD8}"/>
                  </a:ext>
                </a:extLst>
              </p:cNvPr>
              <p:cNvSpPr txBox="1"/>
              <p:nvPr/>
            </p:nvSpPr>
            <p:spPr>
              <a:xfrm>
                <a:off x="5709765" y="1987307"/>
                <a:ext cx="62332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pt-BR" dirty="0"/>
                  <a:t>Exemplo: Um feixe de partículas incide em um alvo e é observado o número de partículas (de um determinado tipo) espalhadas em um ângulo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6">
                <a:extLst>
                  <a:ext uri="{FF2B5EF4-FFF2-40B4-BE49-F238E27FC236}">
                    <a16:creationId xmlns:a16="http://schemas.microsoft.com/office/drawing/2014/main" id="{2B31FA7D-AF4F-8059-0439-86A770397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765" y="1987307"/>
                <a:ext cx="6233276" cy="923330"/>
              </a:xfrm>
              <a:prstGeom prst="rect">
                <a:avLst/>
              </a:prstGeom>
              <a:blipFill>
                <a:blip r:embed="rId3"/>
                <a:stretch>
                  <a:fillRect l="-881" t="-3311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CF8E1B23-91A0-F679-B0E2-DE17F92FF823}"/>
                  </a:ext>
                </a:extLst>
              </p:cNvPr>
              <p:cNvSpPr txBox="1"/>
              <p:nvPr/>
            </p:nvSpPr>
            <p:spPr>
              <a:xfrm>
                <a:off x="5709765" y="3081742"/>
                <a:ext cx="1849740" cy="865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CF8E1B23-91A0-F679-B0E2-DE17F92FF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765" y="3081742"/>
                <a:ext cx="1849740" cy="865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9363E68D-A303-8D3E-24D9-B454E14BE23A}"/>
                  </a:ext>
                </a:extLst>
              </p:cNvPr>
              <p:cNvSpPr txBox="1"/>
              <p:nvPr/>
            </p:nvSpPr>
            <p:spPr>
              <a:xfrm>
                <a:off x="7580236" y="3078234"/>
                <a:ext cx="4362805" cy="157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Fluxo</a:t>
                </a:r>
                <a:r>
                  <a:rPr lang="en-US" dirty="0"/>
                  <a:t> de </a:t>
                </a:r>
                <a:r>
                  <a:rPr lang="en-US" dirty="0" err="1"/>
                  <a:t>partículas</a:t>
                </a:r>
                <a:r>
                  <a:rPr lang="en-US" dirty="0"/>
                  <a:t> </a:t>
                </a:r>
                <a:r>
                  <a:rPr lang="en-US" dirty="0" err="1"/>
                  <a:t>incidentes</a:t>
                </a:r>
                <a:r>
                  <a:rPr lang="en-US" dirty="0"/>
                  <a:t>,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unidade</a:t>
                </a:r>
                <a:r>
                  <a:rPr lang="en-US" dirty="0"/>
                  <a:t> de </a:t>
                </a:r>
                <a:r>
                  <a:rPr lang="en-US" dirty="0" err="1"/>
                  <a:t>área</a:t>
                </a:r>
                <a:r>
                  <a:rPr lang="en-US" dirty="0"/>
                  <a:t> e de tempo.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Número</a:t>
                </a:r>
                <a:r>
                  <a:rPr lang="en-US" dirty="0"/>
                  <a:t> de </a:t>
                </a:r>
                <a:r>
                  <a:rPr lang="en-US" dirty="0" err="1"/>
                  <a:t>espalhamentos</a:t>
                </a:r>
                <a:r>
                  <a:rPr lang="en-US" dirty="0"/>
                  <a:t>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unidade</a:t>
                </a:r>
                <a:r>
                  <a:rPr lang="en-US" dirty="0"/>
                  <a:t> de tempo.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Seção</a:t>
                </a:r>
                <a:r>
                  <a:rPr lang="en-US" dirty="0"/>
                  <a:t> de </a:t>
                </a:r>
                <a:r>
                  <a:rPr lang="en-US" dirty="0" err="1"/>
                  <a:t>choque</a:t>
                </a:r>
                <a:r>
                  <a:rPr lang="en-US" dirty="0"/>
                  <a:t> para o </a:t>
                </a:r>
                <a:r>
                  <a:rPr lang="en-US" dirty="0" err="1"/>
                  <a:t>processo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9363E68D-A303-8D3E-24D9-B454E14BE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236" y="3078234"/>
                <a:ext cx="4362805" cy="1579920"/>
              </a:xfrm>
              <a:prstGeom prst="rect">
                <a:avLst/>
              </a:prstGeom>
              <a:blipFill>
                <a:blip r:embed="rId5"/>
                <a:stretch>
                  <a:fillRect l="-1117" t="-2317" b="-5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6">
            <a:extLst>
              <a:ext uri="{FF2B5EF4-FFF2-40B4-BE49-F238E27FC236}">
                <a16:creationId xmlns:a16="http://schemas.microsoft.com/office/drawing/2014/main" id="{E32F2217-F855-0F64-34EC-F2B8AD2D2FF1}"/>
              </a:ext>
            </a:extLst>
          </p:cNvPr>
          <p:cNvSpPr txBox="1"/>
          <p:nvPr/>
        </p:nvSpPr>
        <p:spPr>
          <a:xfrm>
            <a:off x="5709765" y="4904921"/>
            <a:ext cx="623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pt-BR" dirty="0"/>
              <a:t>Probabilidade de espalhamento entre uma partícula do feixe e do alvo.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A4B9DFD-3C8A-DB38-D9F0-268A34420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180" y="217893"/>
            <a:ext cx="10472212" cy="1079609"/>
          </a:xfrm>
        </p:spPr>
        <p:txBody>
          <a:bodyPr>
            <a:normAutofit/>
          </a:bodyPr>
          <a:lstStyle/>
          <a:p>
            <a:r>
              <a:rPr lang="pt-BR" sz="4400" dirty="0"/>
              <a:t>“Seção de choque”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DCAD9F1A-5E38-F02B-E585-179DB6058B1C}"/>
                  </a:ext>
                </a:extLst>
              </p:cNvPr>
              <p:cNvSpPr txBox="1"/>
              <p:nvPr/>
            </p:nvSpPr>
            <p:spPr>
              <a:xfrm>
                <a:off x="5722465" y="1447663"/>
                <a:ext cx="62332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pt-BR" dirty="0"/>
                  <a:t>Número de espalhamentos por unidade de tempo em um ângulo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em</a:t>
                </a:r>
                <a:r>
                  <a:rPr lang="en-US" dirty="0"/>
                  <a:t> um </a:t>
                </a:r>
                <a:r>
                  <a:rPr lang="en-US" dirty="0" err="1"/>
                  <a:t>alvo</a:t>
                </a:r>
                <a:r>
                  <a:rPr lang="en-US" dirty="0"/>
                  <a:t> de </a:t>
                </a:r>
                <a:r>
                  <a:rPr lang="en-US" dirty="0" err="1"/>
                  <a:t>espessura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DCAD9F1A-5E38-F02B-E585-179DB6058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465" y="1447663"/>
                <a:ext cx="6233276" cy="646331"/>
              </a:xfrm>
              <a:prstGeom prst="rect">
                <a:avLst/>
              </a:prstGeom>
              <a:blipFill>
                <a:blip r:embed="rId2"/>
                <a:stretch>
                  <a:fillRect l="-881" t="-4673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6">
                <a:extLst>
                  <a:ext uri="{FF2B5EF4-FFF2-40B4-BE49-F238E27FC236}">
                    <a16:creationId xmlns:a16="http://schemas.microsoft.com/office/drawing/2014/main" id="{64365BCC-CB9F-807A-3E44-A167AF208CFE}"/>
                  </a:ext>
                </a:extLst>
              </p:cNvPr>
              <p:cNvSpPr txBox="1"/>
              <p:nvPr/>
            </p:nvSpPr>
            <p:spPr>
              <a:xfrm>
                <a:off x="5631084" y="2241473"/>
                <a:ext cx="2438802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𝑎𝑙𝑣𝑜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400"/>
                  </a:spcAft>
                </a:pPr>
                <a:r>
                  <a:rPr lang="pt-BR" b="0" dirty="0"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𝑎𝑙𝑣𝑜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pt-BR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TextBox 6">
                <a:extLst>
                  <a:ext uri="{FF2B5EF4-FFF2-40B4-BE49-F238E27FC236}">
                    <a16:creationId xmlns:a16="http://schemas.microsoft.com/office/drawing/2014/main" id="{64365BCC-CB9F-807A-3E44-A167AF208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84" y="2241473"/>
                <a:ext cx="2438802" cy="697627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6">
                <a:extLst>
                  <a:ext uri="{FF2B5EF4-FFF2-40B4-BE49-F238E27FC236}">
                    <a16:creationId xmlns:a16="http://schemas.microsoft.com/office/drawing/2014/main" id="{184E5EA3-EC31-82A9-C921-119BBFF810FF}"/>
                  </a:ext>
                </a:extLst>
              </p:cNvPr>
              <p:cNvSpPr txBox="1"/>
              <p:nvPr/>
            </p:nvSpPr>
            <p:spPr>
              <a:xfrm>
                <a:off x="8037433" y="2237965"/>
                <a:ext cx="4099982" cy="157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Área com interação do feixe no alvo.</a:t>
                </a:r>
                <a:endParaRPr lang="pt-B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𝑎𝑙𝑣𝑜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Densidade</a:t>
                </a:r>
                <a:r>
                  <a:rPr lang="en-US" dirty="0"/>
                  <a:t> de </a:t>
                </a:r>
                <a:r>
                  <a:rPr lang="en-US" dirty="0" err="1"/>
                  <a:t>partículas</a:t>
                </a:r>
                <a:r>
                  <a:rPr lang="en-US" dirty="0"/>
                  <a:t> </a:t>
                </a:r>
                <a:r>
                  <a:rPr lang="en-US" dirty="0" err="1"/>
                  <a:t>interagentes</a:t>
                </a:r>
                <a:r>
                  <a:rPr lang="en-US" dirty="0"/>
                  <a:t> no </a:t>
                </a:r>
                <a:r>
                  <a:rPr lang="en-US" dirty="0" err="1"/>
                  <a:t>alvo</a:t>
                </a:r>
                <a:r>
                  <a:rPr lang="en-US" dirty="0"/>
                  <a:t>.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Número</a:t>
                </a:r>
                <a:r>
                  <a:rPr lang="en-US" dirty="0"/>
                  <a:t> de </a:t>
                </a:r>
                <a:r>
                  <a:rPr lang="en-US" dirty="0" err="1"/>
                  <a:t>partículas</a:t>
                </a:r>
                <a:r>
                  <a:rPr lang="en-US" dirty="0"/>
                  <a:t> </a:t>
                </a:r>
                <a:r>
                  <a:rPr lang="en-US" dirty="0" err="1"/>
                  <a:t>incidentes</a:t>
                </a:r>
                <a:r>
                  <a:rPr lang="en-US" dirty="0"/>
                  <a:t> do </a:t>
                </a:r>
                <a:r>
                  <a:rPr lang="en-US" dirty="0" err="1"/>
                  <a:t>feixe</a:t>
                </a:r>
                <a:r>
                  <a:rPr lang="en-US" dirty="0"/>
                  <a:t>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unidade</a:t>
                </a:r>
                <a:r>
                  <a:rPr lang="en-US" dirty="0"/>
                  <a:t> de tempo.</a:t>
                </a:r>
              </a:p>
            </p:txBody>
          </p:sp>
        </mc:Choice>
        <mc:Fallback>
          <p:sp>
            <p:nvSpPr>
              <p:cNvPr id="45" name="TextBox 6">
                <a:extLst>
                  <a:ext uri="{FF2B5EF4-FFF2-40B4-BE49-F238E27FC236}">
                    <a16:creationId xmlns:a16="http://schemas.microsoft.com/office/drawing/2014/main" id="{184E5EA3-EC31-82A9-C921-119BBFF8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433" y="2237965"/>
                <a:ext cx="4099982" cy="1579920"/>
              </a:xfrm>
              <a:prstGeom prst="rect">
                <a:avLst/>
              </a:prstGeom>
              <a:blipFill>
                <a:blip r:embed="rId4"/>
                <a:stretch>
                  <a:fillRect l="-1189" t="-2317" r="-297" b="-5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6">
            <a:extLst>
              <a:ext uri="{FF2B5EF4-FFF2-40B4-BE49-F238E27FC236}">
                <a16:creationId xmlns:a16="http://schemas.microsoft.com/office/drawing/2014/main" id="{8B2414A0-27A4-7441-A2CE-29074B13D331}"/>
              </a:ext>
            </a:extLst>
          </p:cNvPr>
          <p:cNvSpPr txBox="1"/>
          <p:nvPr/>
        </p:nvSpPr>
        <p:spPr>
          <a:xfrm>
            <a:off x="5722464" y="3884349"/>
            <a:ext cx="623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pt-BR" dirty="0"/>
              <a:t>Número total de espalhamentos pelo processo (com partículas espalhadas em qualquer direção):</a:t>
            </a:r>
            <a:endParaRPr lang="en-US" dirty="0"/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96D31D8-05F3-64D0-120A-F1E4B1EE2362}"/>
              </a:ext>
            </a:extLst>
          </p:cNvPr>
          <p:cNvGrpSpPr/>
          <p:nvPr/>
        </p:nvGrpSpPr>
        <p:grpSpPr>
          <a:xfrm>
            <a:off x="866004" y="1526000"/>
            <a:ext cx="3978946" cy="2655465"/>
            <a:chOff x="866004" y="1526000"/>
            <a:chExt cx="3978946" cy="2655465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916DE247-EF7A-7F0C-F330-4F4B851A2A7E}"/>
                </a:ext>
              </a:extLst>
            </p:cNvPr>
            <p:cNvGrpSpPr/>
            <p:nvPr/>
          </p:nvGrpSpPr>
          <p:grpSpPr>
            <a:xfrm>
              <a:off x="2412836" y="2037319"/>
              <a:ext cx="2216149" cy="683029"/>
              <a:chOff x="2412836" y="2037319"/>
              <a:chExt cx="2216149" cy="683029"/>
            </a:xfrm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A50FD4FD-2BCE-6E71-86DF-2A1D5BA55404}"/>
                  </a:ext>
                </a:extLst>
              </p:cNvPr>
              <p:cNvGrpSpPr/>
              <p:nvPr/>
            </p:nvGrpSpPr>
            <p:grpSpPr>
              <a:xfrm>
                <a:off x="3028781" y="2037319"/>
                <a:ext cx="1463584" cy="676679"/>
                <a:chOff x="3028781" y="2037319"/>
                <a:chExt cx="1463584" cy="676679"/>
              </a:xfrm>
            </p:grpSpPr>
            <p:cxnSp>
              <p:nvCxnSpPr>
                <p:cNvPr id="34" name="Conector reto 33">
                  <a:extLst>
                    <a:ext uri="{FF2B5EF4-FFF2-40B4-BE49-F238E27FC236}">
                      <a16:creationId xmlns:a16="http://schemas.microsoft.com/office/drawing/2014/main" id="{619CB9D0-C7B6-1085-86ED-83465C32F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28781" y="2205998"/>
                  <a:ext cx="1193800" cy="50800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to 34">
                  <a:extLst>
                    <a:ext uri="{FF2B5EF4-FFF2-40B4-BE49-F238E27FC236}">
                      <a16:creationId xmlns:a16="http://schemas.microsoft.com/office/drawing/2014/main" id="{D11D8885-F033-2F8D-7FFC-4E2053E5D8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39896" y="2037319"/>
                  <a:ext cx="1084264" cy="673501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CaixaDeTexto 35">
                      <a:extLst>
                        <a:ext uri="{FF2B5EF4-FFF2-40B4-BE49-F238E27FC236}">
                          <a16:creationId xmlns:a16="http://schemas.microsoft.com/office/drawing/2014/main" id="{EA3BDDDB-3AA0-5107-0E62-527FE237C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51219" y="2166628"/>
                      <a:ext cx="44114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pt-BR" sz="14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lang="pt-B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oMath>
                        </m:oMathPara>
                      </a14:m>
                      <a:endParaRPr lang="pt-BR" dirty="0"/>
                    </a:p>
                  </p:txBody>
                </p:sp>
              </mc:Choice>
              <mc:Fallback xmlns="">
                <p:sp>
                  <p:nvSpPr>
                    <p:cNvPr id="36" name="CaixaDeTexto 35">
                      <a:extLst>
                        <a:ext uri="{FF2B5EF4-FFF2-40B4-BE49-F238E27FC236}">
                          <a16:creationId xmlns:a16="http://schemas.microsoft.com/office/drawing/2014/main" id="{EA3BDDDB-3AA0-5107-0E62-527FE237C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51219" y="2166628"/>
                      <a:ext cx="441146" cy="30777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8FD914AB-1442-8226-E7AA-87DB16A7FB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12836" y="2710822"/>
                <a:ext cx="2216149" cy="9526"/>
              </a:xfrm>
              <a:prstGeom prst="line">
                <a:avLst/>
              </a:prstGeom>
              <a:ln w="9525">
                <a:solidFill>
                  <a:schemeClr val="tx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3666780-C679-2896-D95E-0D2E778E0533}"/>
                </a:ext>
              </a:extLst>
            </p:cNvPr>
            <p:cNvGrpSpPr/>
            <p:nvPr/>
          </p:nvGrpSpPr>
          <p:grpSpPr>
            <a:xfrm>
              <a:off x="3999847" y="1526000"/>
              <a:ext cx="845103" cy="535480"/>
              <a:chOff x="3701562" y="2244178"/>
              <a:chExt cx="845103" cy="535480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791DCDBC-9972-E5D2-0DF1-0D50AAA3387A}"/>
                  </a:ext>
                </a:extLst>
              </p:cNvPr>
              <p:cNvSpPr/>
              <p:nvPr/>
            </p:nvSpPr>
            <p:spPr>
              <a:xfrm rot="-1680000">
                <a:off x="3925361" y="2516132"/>
                <a:ext cx="580389" cy="263526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723308C-6CD6-9AD8-EEF6-BCA51B87C6BF}"/>
                  </a:ext>
                </a:extLst>
              </p:cNvPr>
              <p:cNvSpPr txBox="1"/>
              <p:nvPr/>
            </p:nvSpPr>
            <p:spPr>
              <a:xfrm rot="19920000">
                <a:off x="3701562" y="2244178"/>
                <a:ext cx="845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/>
                  <a:t>Detector</a:t>
                </a:r>
                <a:endParaRPr lang="pt-BR" sz="1600" dirty="0"/>
              </a:p>
            </p:txBody>
          </p:sp>
        </p:grpSp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92EF6990-044B-3C58-66BD-5E18A4DD3876}"/>
                </a:ext>
              </a:extLst>
            </p:cNvPr>
            <p:cNvGrpSpPr/>
            <p:nvPr/>
          </p:nvGrpSpPr>
          <p:grpSpPr>
            <a:xfrm>
              <a:off x="2770112" y="1619669"/>
              <a:ext cx="519772" cy="2561796"/>
              <a:chOff x="2770112" y="1619669"/>
              <a:chExt cx="519772" cy="25617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aixaDeTexto 22">
                    <a:extLst>
                      <a:ext uri="{FF2B5EF4-FFF2-40B4-BE49-F238E27FC236}">
                        <a16:creationId xmlns:a16="http://schemas.microsoft.com/office/drawing/2014/main" id="{3C91168E-118B-883C-8F45-E03C4EAF1473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112" y="3812133"/>
                    <a:ext cx="4850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3" name="CaixaDeTexto 22">
                    <a:extLst>
                      <a:ext uri="{FF2B5EF4-FFF2-40B4-BE49-F238E27FC236}">
                        <a16:creationId xmlns:a16="http://schemas.microsoft.com/office/drawing/2014/main" id="{3C91168E-118B-883C-8F45-E03C4EAF14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0112" y="3812133"/>
                    <a:ext cx="48500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8CEA059E-9549-5E98-A7B1-E3E9B4B6C50D}"/>
                  </a:ext>
                </a:extLst>
              </p:cNvPr>
              <p:cNvGrpSpPr/>
              <p:nvPr/>
            </p:nvGrpSpPr>
            <p:grpSpPr>
              <a:xfrm>
                <a:off x="2770112" y="1619669"/>
                <a:ext cx="519772" cy="2172559"/>
                <a:chOff x="1797167" y="3822604"/>
                <a:chExt cx="519772" cy="2172559"/>
              </a:xfrm>
            </p:grpSpPr>
            <p:sp>
              <p:nvSpPr>
                <p:cNvPr id="5" name="Retângulo 4">
                  <a:extLst>
                    <a:ext uri="{FF2B5EF4-FFF2-40B4-BE49-F238E27FC236}">
                      <a16:creationId xmlns:a16="http://schemas.microsoft.com/office/drawing/2014/main" id="{7E7CA552-68AE-A468-C619-026913E3149E}"/>
                    </a:ext>
                  </a:extLst>
                </p:cNvPr>
                <p:cNvSpPr/>
                <p:nvPr/>
              </p:nvSpPr>
              <p:spPr>
                <a:xfrm>
                  <a:off x="1797167" y="3822604"/>
                  <a:ext cx="519772" cy="2172559"/>
                </a:xfrm>
                <a:prstGeom prst="rect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95000"/>
                    </a:sys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Elipse 5">
                  <a:extLst>
                    <a:ext uri="{FF2B5EF4-FFF2-40B4-BE49-F238E27FC236}">
                      <a16:creationId xmlns:a16="http://schemas.microsoft.com/office/drawing/2014/main" id="{7E24AD17-0F51-DFC1-962C-43E22ED9565B}"/>
                    </a:ext>
                  </a:extLst>
                </p:cNvPr>
                <p:cNvSpPr/>
                <p:nvPr/>
              </p:nvSpPr>
              <p:spPr>
                <a:xfrm>
                  <a:off x="1885603" y="3968359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F311631D-EDCB-CB0C-A715-26A7878486E0}"/>
                    </a:ext>
                  </a:extLst>
                </p:cNvPr>
                <p:cNvSpPr/>
                <p:nvPr/>
              </p:nvSpPr>
              <p:spPr>
                <a:xfrm>
                  <a:off x="2129135" y="3897046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90480E78-FF8F-57AF-A3CF-BEAE70C359DB}"/>
                    </a:ext>
                  </a:extLst>
                </p:cNvPr>
                <p:cNvSpPr/>
                <p:nvPr/>
              </p:nvSpPr>
              <p:spPr>
                <a:xfrm>
                  <a:off x="1939603" y="4276384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" name="Elipse 8">
                  <a:extLst>
                    <a:ext uri="{FF2B5EF4-FFF2-40B4-BE49-F238E27FC236}">
                      <a16:creationId xmlns:a16="http://schemas.microsoft.com/office/drawing/2014/main" id="{C9E8D2D2-AAF3-96EB-BBC2-E4D213525521}"/>
                    </a:ext>
                  </a:extLst>
                </p:cNvPr>
                <p:cNvSpPr/>
                <p:nvPr/>
              </p:nvSpPr>
              <p:spPr>
                <a:xfrm>
                  <a:off x="2116335" y="4384384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" name="Elipse 9">
                  <a:extLst>
                    <a:ext uri="{FF2B5EF4-FFF2-40B4-BE49-F238E27FC236}">
                      <a16:creationId xmlns:a16="http://schemas.microsoft.com/office/drawing/2014/main" id="{F1BF3F42-C793-ABDC-9EF3-3069A0BC91A2}"/>
                    </a:ext>
                  </a:extLst>
                </p:cNvPr>
                <p:cNvSpPr/>
                <p:nvPr/>
              </p:nvSpPr>
              <p:spPr>
                <a:xfrm>
                  <a:off x="1885603" y="4584409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587DD10D-9928-8552-7D70-17E3AAF0A87D}"/>
                    </a:ext>
                  </a:extLst>
                </p:cNvPr>
                <p:cNvSpPr/>
                <p:nvPr/>
              </p:nvSpPr>
              <p:spPr>
                <a:xfrm>
                  <a:off x="2101271" y="4135554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Elipse 11">
                  <a:extLst>
                    <a:ext uri="{FF2B5EF4-FFF2-40B4-BE49-F238E27FC236}">
                      <a16:creationId xmlns:a16="http://schemas.microsoft.com/office/drawing/2014/main" id="{F6774980-1D75-E2AF-A5A9-0C7DD4E06ED6}"/>
                    </a:ext>
                  </a:extLst>
                </p:cNvPr>
                <p:cNvSpPr/>
                <p:nvPr/>
              </p:nvSpPr>
              <p:spPr>
                <a:xfrm>
                  <a:off x="2082039" y="4587243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3" name="Elipse 12">
                  <a:extLst>
                    <a:ext uri="{FF2B5EF4-FFF2-40B4-BE49-F238E27FC236}">
                      <a16:creationId xmlns:a16="http://schemas.microsoft.com/office/drawing/2014/main" id="{54F8CC8C-C0E7-3BF9-E11A-6D2657E8F364}"/>
                    </a:ext>
                  </a:extLst>
                </p:cNvPr>
                <p:cNvSpPr/>
                <p:nvPr/>
              </p:nvSpPr>
              <p:spPr>
                <a:xfrm>
                  <a:off x="2003053" y="4790102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23639D50-BE03-A643-D26C-911C184DEBC3}"/>
                    </a:ext>
                  </a:extLst>
                </p:cNvPr>
                <p:cNvSpPr/>
                <p:nvPr/>
              </p:nvSpPr>
              <p:spPr>
                <a:xfrm>
                  <a:off x="2116335" y="4976903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Elipse 14">
                  <a:extLst>
                    <a:ext uri="{FF2B5EF4-FFF2-40B4-BE49-F238E27FC236}">
                      <a16:creationId xmlns:a16="http://schemas.microsoft.com/office/drawing/2014/main" id="{C7D01669-9653-5A5C-039D-99B71AE11BD9}"/>
                    </a:ext>
                  </a:extLst>
                </p:cNvPr>
                <p:cNvSpPr/>
                <p:nvPr/>
              </p:nvSpPr>
              <p:spPr>
                <a:xfrm>
                  <a:off x="1848751" y="4939448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58EF8494-5B17-A2A7-6B55-C76B10285842}"/>
                    </a:ext>
                  </a:extLst>
                </p:cNvPr>
                <p:cNvSpPr/>
                <p:nvPr/>
              </p:nvSpPr>
              <p:spPr>
                <a:xfrm>
                  <a:off x="1902751" y="5154475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Elipse 16">
                  <a:extLst>
                    <a:ext uri="{FF2B5EF4-FFF2-40B4-BE49-F238E27FC236}">
                      <a16:creationId xmlns:a16="http://schemas.microsoft.com/office/drawing/2014/main" id="{F9A87884-58BD-008F-AADB-8E54CA4C10BB}"/>
                    </a:ext>
                  </a:extLst>
                </p:cNvPr>
                <p:cNvSpPr/>
                <p:nvPr/>
              </p:nvSpPr>
              <p:spPr>
                <a:xfrm>
                  <a:off x="2100949" y="5237203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3998328F-7D4E-B86E-0AF5-4F4268D7149C}"/>
                    </a:ext>
                  </a:extLst>
                </p:cNvPr>
                <p:cNvSpPr/>
                <p:nvPr/>
              </p:nvSpPr>
              <p:spPr>
                <a:xfrm>
                  <a:off x="1905115" y="5401514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F169F5E3-59F0-EBA0-63B9-1290C937ED2C}"/>
                    </a:ext>
                  </a:extLst>
                </p:cNvPr>
                <p:cNvSpPr/>
                <p:nvPr/>
              </p:nvSpPr>
              <p:spPr>
                <a:xfrm>
                  <a:off x="2121063" y="5461422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0" name="Elipse 19">
                  <a:extLst>
                    <a:ext uri="{FF2B5EF4-FFF2-40B4-BE49-F238E27FC236}">
                      <a16:creationId xmlns:a16="http://schemas.microsoft.com/office/drawing/2014/main" id="{91CA928E-8549-D516-6421-AA8754AA5E27}"/>
                    </a:ext>
                  </a:extLst>
                </p:cNvPr>
                <p:cNvSpPr/>
                <p:nvPr/>
              </p:nvSpPr>
              <p:spPr>
                <a:xfrm>
                  <a:off x="1898739" y="5617405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1" name="Elipse 20">
                  <a:extLst>
                    <a:ext uri="{FF2B5EF4-FFF2-40B4-BE49-F238E27FC236}">
                      <a16:creationId xmlns:a16="http://schemas.microsoft.com/office/drawing/2014/main" id="{879E6A63-87FB-D513-47D8-BE9458250B10}"/>
                    </a:ext>
                  </a:extLst>
                </p:cNvPr>
                <p:cNvSpPr/>
                <p:nvPr/>
              </p:nvSpPr>
              <p:spPr>
                <a:xfrm>
                  <a:off x="2116335" y="5667722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Elipse 21">
                  <a:extLst>
                    <a:ext uri="{FF2B5EF4-FFF2-40B4-BE49-F238E27FC236}">
                      <a16:creationId xmlns:a16="http://schemas.microsoft.com/office/drawing/2014/main" id="{DA2272FB-7FA2-AFE8-9EC5-11E99FFCEAFA}"/>
                    </a:ext>
                  </a:extLst>
                </p:cNvPr>
                <p:cNvSpPr/>
                <p:nvPr/>
              </p:nvSpPr>
              <p:spPr>
                <a:xfrm>
                  <a:off x="1973202" y="5832432"/>
                  <a:ext cx="108000" cy="108000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F864AE1B-2E00-157C-298D-B4EE6317E45E}"/>
                </a:ext>
              </a:extLst>
            </p:cNvPr>
            <p:cNvGrpSpPr/>
            <p:nvPr/>
          </p:nvGrpSpPr>
          <p:grpSpPr>
            <a:xfrm>
              <a:off x="866004" y="1925752"/>
              <a:ext cx="1846543" cy="1316400"/>
              <a:chOff x="866004" y="1925752"/>
              <a:chExt cx="1846543" cy="1316400"/>
            </a:xfrm>
          </p:grpSpPr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AC5B1EF6-49A0-9355-EF42-E0490CA46487}"/>
                  </a:ext>
                </a:extLst>
              </p:cNvPr>
              <p:cNvGrpSpPr/>
              <p:nvPr/>
            </p:nvGrpSpPr>
            <p:grpSpPr>
              <a:xfrm>
                <a:off x="866004" y="1925752"/>
                <a:ext cx="1834330" cy="1000496"/>
                <a:chOff x="567719" y="2643930"/>
                <a:chExt cx="1834330" cy="1000496"/>
              </a:xfrm>
            </p:grpSpPr>
            <p:grpSp>
              <p:nvGrpSpPr>
                <p:cNvPr id="27" name="Agrupar 26">
                  <a:extLst>
                    <a:ext uri="{FF2B5EF4-FFF2-40B4-BE49-F238E27FC236}">
                      <a16:creationId xmlns:a16="http://schemas.microsoft.com/office/drawing/2014/main" id="{2F283819-FCFD-5870-1312-CF857455EE96}"/>
                    </a:ext>
                  </a:extLst>
                </p:cNvPr>
                <p:cNvGrpSpPr/>
                <p:nvPr/>
              </p:nvGrpSpPr>
              <p:grpSpPr>
                <a:xfrm>
                  <a:off x="1070686" y="3213574"/>
                  <a:ext cx="912111" cy="430852"/>
                  <a:chOff x="994486" y="3428248"/>
                  <a:chExt cx="912111" cy="430852"/>
                </a:xfrm>
              </p:grpSpPr>
              <p:cxnSp>
                <p:nvCxnSpPr>
                  <p:cNvPr id="29" name="Straight Arrow Connector 8">
                    <a:extLst>
                      <a:ext uri="{FF2B5EF4-FFF2-40B4-BE49-F238E27FC236}">
                        <a16:creationId xmlns:a16="http://schemas.microsoft.com/office/drawing/2014/main" id="{C3EA3056-7498-BEFC-6605-B1374DA425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488" y="3428248"/>
                    <a:ext cx="912109" cy="9525"/>
                  </a:xfrm>
                  <a:prstGeom prst="straightConnector1">
                    <a:avLst/>
                  </a:prstGeom>
                  <a:noFill/>
                  <a:ln w="31750" cap="flat" cmpd="sng" algn="ctr">
                    <a:solidFill>
                      <a:srgbClr val="4F81BD"/>
                    </a:solidFill>
                    <a:prstDash val="solid"/>
                    <a:tailEnd type="triangle" w="lg" len="sm"/>
                  </a:ln>
                  <a:effectLst/>
                </p:spPr>
              </p:cxnSp>
              <p:cxnSp>
                <p:nvCxnSpPr>
                  <p:cNvPr id="30" name="Straight Arrow Connector 8">
                    <a:extLst>
                      <a:ext uri="{FF2B5EF4-FFF2-40B4-BE49-F238E27FC236}">
                        <a16:creationId xmlns:a16="http://schemas.microsoft.com/office/drawing/2014/main" id="{13B1EEF4-209E-479A-4729-B2D79EABEF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487" y="3568530"/>
                    <a:ext cx="912109" cy="9525"/>
                  </a:xfrm>
                  <a:prstGeom prst="straightConnector1">
                    <a:avLst/>
                  </a:prstGeom>
                  <a:noFill/>
                  <a:ln w="31750" cap="flat" cmpd="sng" algn="ctr">
                    <a:solidFill>
                      <a:srgbClr val="4F81BD"/>
                    </a:solidFill>
                    <a:prstDash val="solid"/>
                    <a:tailEnd type="triangle" w="lg" len="sm"/>
                  </a:ln>
                  <a:effectLst/>
                </p:spPr>
              </p:cxnSp>
              <p:cxnSp>
                <p:nvCxnSpPr>
                  <p:cNvPr id="31" name="Straight Arrow Connector 8">
                    <a:extLst>
                      <a:ext uri="{FF2B5EF4-FFF2-40B4-BE49-F238E27FC236}">
                        <a16:creationId xmlns:a16="http://schemas.microsoft.com/office/drawing/2014/main" id="{53BE7896-6FB3-B8F2-78AC-A5160CEF66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488" y="3709293"/>
                    <a:ext cx="912109" cy="9525"/>
                  </a:xfrm>
                  <a:prstGeom prst="straightConnector1">
                    <a:avLst/>
                  </a:prstGeom>
                  <a:noFill/>
                  <a:ln w="31750" cap="flat" cmpd="sng" algn="ctr">
                    <a:solidFill>
                      <a:srgbClr val="4F81BD"/>
                    </a:solidFill>
                    <a:prstDash val="solid"/>
                    <a:tailEnd type="triangle" w="lg" len="sm"/>
                  </a:ln>
                  <a:effectLst/>
                </p:spPr>
              </p:cxnSp>
              <p:cxnSp>
                <p:nvCxnSpPr>
                  <p:cNvPr id="32" name="Straight Arrow Connector 8">
                    <a:extLst>
                      <a:ext uri="{FF2B5EF4-FFF2-40B4-BE49-F238E27FC236}">
                        <a16:creationId xmlns:a16="http://schemas.microsoft.com/office/drawing/2014/main" id="{903E0104-97F4-3204-FC41-FF11A29DB6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486" y="3849575"/>
                    <a:ext cx="912109" cy="9525"/>
                  </a:xfrm>
                  <a:prstGeom prst="straightConnector1">
                    <a:avLst/>
                  </a:prstGeom>
                  <a:noFill/>
                  <a:ln w="31750" cap="flat" cmpd="sng" algn="ctr">
                    <a:solidFill>
                      <a:srgbClr val="4F81BD"/>
                    </a:solidFill>
                    <a:prstDash val="solid"/>
                    <a:tailEnd type="triangle" w="lg" len="sm"/>
                  </a:ln>
                  <a:effectLst/>
                </p:spPr>
              </p:cxnSp>
            </p:grpSp>
            <p:sp>
              <p:nvSpPr>
                <p:cNvPr id="28" name="TextBox 5">
                  <a:extLst>
                    <a:ext uri="{FF2B5EF4-FFF2-40B4-BE49-F238E27FC236}">
                      <a16:creationId xmlns:a16="http://schemas.microsoft.com/office/drawing/2014/main" id="{F261C628-7253-0F7B-181E-B545C8661A05}"/>
                    </a:ext>
                  </a:extLst>
                </p:cNvPr>
                <p:cNvSpPr txBox="1"/>
                <p:nvPr/>
              </p:nvSpPr>
              <p:spPr>
                <a:xfrm>
                  <a:off x="567719" y="2643930"/>
                  <a:ext cx="18343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400" dirty="0"/>
                    <a:t>Feixe de partículas incidentes</a:t>
                  </a:r>
                  <a:endParaRPr lang="en-US" sz="14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CaixaDeTexto 46">
                    <a:extLst>
                      <a:ext uri="{FF2B5EF4-FFF2-40B4-BE49-F238E27FC236}">
                        <a16:creationId xmlns:a16="http://schemas.microsoft.com/office/drawing/2014/main" id="{751D61F1-0705-B5DF-A334-E48BD91B0B66}"/>
                      </a:ext>
                    </a:extLst>
                  </p:cNvPr>
                  <p:cNvSpPr txBox="1"/>
                  <p:nvPr/>
                </p:nvSpPr>
                <p:spPr>
                  <a:xfrm>
                    <a:off x="2209845" y="2872820"/>
                    <a:ext cx="5027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47" name="CaixaDeTexto 46">
                    <a:extLst>
                      <a:ext uri="{FF2B5EF4-FFF2-40B4-BE49-F238E27FC236}">
                        <a16:creationId xmlns:a16="http://schemas.microsoft.com/office/drawing/2014/main" id="{751D61F1-0705-B5DF-A334-E48BD91B0B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9845" y="2872820"/>
                    <a:ext cx="50270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6">
                <a:extLst>
                  <a:ext uri="{FF2B5EF4-FFF2-40B4-BE49-F238E27FC236}">
                    <a16:creationId xmlns:a16="http://schemas.microsoft.com/office/drawing/2014/main" id="{C48B343D-82F4-C12F-3381-B9C98AC52CEA}"/>
                  </a:ext>
                </a:extLst>
              </p:cNvPr>
              <p:cNvSpPr txBox="1"/>
              <p:nvPr/>
            </p:nvSpPr>
            <p:spPr>
              <a:xfrm>
                <a:off x="5721207" y="4700234"/>
                <a:ext cx="2112381" cy="420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𝑎𝑙𝑣𝑜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pt-BR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2" name="TextBox 6">
                <a:extLst>
                  <a:ext uri="{FF2B5EF4-FFF2-40B4-BE49-F238E27FC236}">
                    <a16:creationId xmlns:a16="http://schemas.microsoft.com/office/drawing/2014/main" id="{C48B343D-82F4-C12F-3381-B9C98AC5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07" y="4700234"/>
                <a:ext cx="2112381" cy="4206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6">
                <a:extLst>
                  <a:ext uri="{FF2B5EF4-FFF2-40B4-BE49-F238E27FC236}">
                    <a16:creationId xmlns:a16="http://schemas.microsoft.com/office/drawing/2014/main" id="{9B098839-01E3-D21C-F4E8-472FF303CF86}"/>
                  </a:ext>
                </a:extLst>
              </p:cNvPr>
              <p:cNvSpPr txBox="1"/>
              <p:nvPr/>
            </p:nvSpPr>
            <p:spPr>
              <a:xfrm>
                <a:off x="7933265" y="4700234"/>
                <a:ext cx="4099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Seção de choque do processo.</a:t>
                </a:r>
                <a:endParaRPr lang="pt-B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6">
                <a:extLst>
                  <a:ext uri="{FF2B5EF4-FFF2-40B4-BE49-F238E27FC236}">
                    <a16:creationId xmlns:a16="http://schemas.microsoft.com/office/drawing/2014/main" id="{9B098839-01E3-D21C-F4E8-472FF303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65" y="4700234"/>
                <a:ext cx="4099983" cy="369332"/>
              </a:xfrm>
              <a:prstGeom prst="rect">
                <a:avLst/>
              </a:prstGeom>
              <a:blipFill>
                <a:blip r:embed="rId9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6">
                <a:extLst>
                  <a:ext uri="{FF2B5EF4-FFF2-40B4-BE49-F238E27FC236}">
                    <a16:creationId xmlns:a16="http://schemas.microsoft.com/office/drawing/2014/main" id="{65F825ED-2C3B-5C9E-0C77-5196A5958C2A}"/>
                  </a:ext>
                </a:extLst>
              </p:cNvPr>
              <p:cNvSpPr txBox="1"/>
              <p:nvPr/>
            </p:nvSpPr>
            <p:spPr>
              <a:xfrm>
                <a:off x="5721207" y="5975432"/>
                <a:ext cx="6233276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pt-BR" dirty="0"/>
                  <a:t>Para interação via qualquer processo: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𝑇𝑜𝑡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𝑃𝑟𝑜𝑐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4" name="TextBox 6">
                <a:extLst>
                  <a:ext uri="{FF2B5EF4-FFF2-40B4-BE49-F238E27FC236}">
                    <a16:creationId xmlns:a16="http://schemas.microsoft.com/office/drawing/2014/main" id="{65F825ED-2C3B-5C9E-0C77-5196A5958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07" y="5975432"/>
                <a:ext cx="6233276" cy="384914"/>
              </a:xfrm>
              <a:prstGeom prst="rect">
                <a:avLst/>
              </a:prstGeom>
              <a:blipFill>
                <a:blip r:embed="rId10"/>
                <a:stretch>
                  <a:fillRect l="-881" t="-111111" b="-1793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6">
                <a:extLst>
                  <a:ext uri="{FF2B5EF4-FFF2-40B4-BE49-F238E27FC236}">
                    <a16:creationId xmlns:a16="http://schemas.microsoft.com/office/drawing/2014/main" id="{32307313-E09B-4FF6-1CE1-5A3B2BAA9BC0}"/>
                  </a:ext>
                </a:extLst>
              </p:cNvPr>
              <p:cNvSpPr txBox="1"/>
              <p:nvPr/>
            </p:nvSpPr>
            <p:spPr>
              <a:xfrm>
                <a:off x="5721206" y="5290416"/>
                <a:ext cx="6470793" cy="748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pt-BR" dirty="0"/>
                  <a:t>Probabilidade de uma partícula do feixe interagir:</a:t>
                </a:r>
              </a:p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𝑎𝑙𝑣𝑜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6">
                <a:extLst>
                  <a:ext uri="{FF2B5EF4-FFF2-40B4-BE49-F238E27FC236}">
                    <a16:creationId xmlns:a16="http://schemas.microsoft.com/office/drawing/2014/main" id="{32307313-E09B-4FF6-1CE1-5A3B2BAA9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206" y="5290416"/>
                <a:ext cx="6470793" cy="748923"/>
              </a:xfrm>
              <a:prstGeom prst="rect">
                <a:avLst/>
              </a:prstGeom>
              <a:blipFill>
                <a:blip r:embed="rId11"/>
                <a:stretch>
                  <a:fillRect l="-848" t="-48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6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2" grpId="0"/>
      <p:bldP spid="53" grpId="0"/>
      <p:bldP spid="54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29A22CB5-79AE-E535-B206-498904E61A45}"/>
              </a:ext>
            </a:extLst>
          </p:cNvPr>
          <p:cNvGrpSpPr/>
          <p:nvPr/>
        </p:nvGrpSpPr>
        <p:grpSpPr>
          <a:xfrm>
            <a:off x="871342" y="2872933"/>
            <a:ext cx="1331089" cy="1888240"/>
            <a:chOff x="43758" y="3335917"/>
            <a:chExt cx="1331089" cy="188824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98FC96BC-6F1B-2AE2-75C7-13264B07711B}"/>
                </a:ext>
              </a:extLst>
            </p:cNvPr>
            <p:cNvGrpSpPr/>
            <p:nvPr/>
          </p:nvGrpSpPr>
          <p:grpSpPr>
            <a:xfrm>
              <a:off x="249452" y="3335917"/>
              <a:ext cx="912111" cy="430852"/>
              <a:chOff x="581023" y="3328987"/>
              <a:chExt cx="912111" cy="430852"/>
            </a:xfrm>
          </p:grpSpPr>
          <p:cxnSp>
            <p:nvCxnSpPr>
              <p:cNvPr id="7" name="Straight Arrow Connector 8">
                <a:extLst>
                  <a:ext uri="{FF2B5EF4-FFF2-40B4-BE49-F238E27FC236}">
                    <a16:creationId xmlns:a16="http://schemas.microsoft.com/office/drawing/2014/main" id="{8045A42F-D9D1-8665-C9DC-E647287FC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" y="3328987"/>
                <a:ext cx="912109" cy="952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cxnSp>
            <p:nvCxnSpPr>
              <p:cNvPr id="8" name="Straight Arrow Connector 8">
                <a:extLst>
                  <a:ext uri="{FF2B5EF4-FFF2-40B4-BE49-F238E27FC236}">
                    <a16:creationId xmlns:a16="http://schemas.microsoft.com/office/drawing/2014/main" id="{D887E6D6-1D3B-21B8-8EB2-0F59E8294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4" y="3469269"/>
                <a:ext cx="912109" cy="952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4BED110-2E43-BF50-60B9-F0DA16B8D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" y="3610032"/>
                <a:ext cx="912109" cy="952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cxnSp>
            <p:nvCxnSpPr>
              <p:cNvPr id="10" name="Straight Arrow Connector 8">
                <a:extLst>
                  <a:ext uri="{FF2B5EF4-FFF2-40B4-BE49-F238E27FC236}">
                    <a16:creationId xmlns:a16="http://schemas.microsoft.com/office/drawing/2014/main" id="{501F65C5-36DA-2224-7264-FB9363CD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3" y="3750314"/>
                <a:ext cx="912109" cy="952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C11AD22-E9B0-CB25-B896-857FB07D2191}"/>
                </a:ext>
              </a:extLst>
            </p:cNvPr>
            <p:cNvSpPr txBox="1"/>
            <p:nvPr/>
          </p:nvSpPr>
          <p:spPr>
            <a:xfrm>
              <a:off x="43758" y="4639382"/>
              <a:ext cx="13310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Gill Sans MT"/>
                </a:rPr>
                <a:t>Radiação ou Partículas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F683DF2-73B2-05BD-3871-B6420B570390}"/>
              </a:ext>
            </a:extLst>
          </p:cNvPr>
          <p:cNvGrpSpPr/>
          <p:nvPr/>
        </p:nvGrpSpPr>
        <p:grpSpPr>
          <a:xfrm>
            <a:off x="2379803" y="2389218"/>
            <a:ext cx="2296366" cy="3356840"/>
            <a:chOff x="1280211" y="2852202"/>
            <a:chExt cx="2296366" cy="335684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15C0060-6AD6-B569-500A-73EAEBA37658}"/>
                </a:ext>
              </a:extLst>
            </p:cNvPr>
            <p:cNvSpPr/>
            <p:nvPr/>
          </p:nvSpPr>
          <p:spPr>
            <a:xfrm>
              <a:off x="1374847" y="2852202"/>
              <a:ext cx="1993138" cy="1515660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Detector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15D2C1F-6812-F2A0-9AE3-107C1551C859}"/>
                </a:ext>
              </a:extLst>
            </p:cNvPr>
            <p:cNvSpPr txBox="1"/>
            <p:nvPr/>
          </p:nvSpPr>
          <p:spPr>
            <a:xfrm>
              <a:off x="1280211" y="4639382"/>
              <a:ext cx="22963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Gill Sans MT"/>
                </a:rPr>
                <a:t>Partículas interagem com o material do detector produzindo um sinal elétrico (ou luz que é convertida em um sinal elétrico)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6D5B633-0598-24F8-2FAE-792D269F92ED}"/>
              </a:ext>
            </a:extLst>
          </p:cNvPr>
          <p:cNvGrpSpPr/>
          <p:nvPr/>
        </p:nvGrpSpPr>
        <p:grpSpPr>
          <a:xfrm>
            <a:off x="4824771" y="2814312"/>
            <a:ext cx="1739715" cy="912765"/>
            <a:chOff x="3418451" y="3277296"/>
            <a:chExt cx="1739715" cy="912765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B7A4A056-B763-7BF5-643A-F8CB7115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949750" y="3277296"/>
              <a:ext cx="1208416" cy="912765"/>
            </a:xfrm>
            <a:prstGeom prst="rect">
              <a:avLst/>
            </a:prstGeom>
          </p:spPr>
        </p:pic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7D3E1644-53C2-B20E-C5D3-A01CF5BD91B0}"/>
                </a:ext>
              </a:extLst>
            </p:cNvPr>
            <p:cNvSpPr/>
            <p:nvPr/>
          </p:nvSpPr>
          <p:spPr>
            <a:xfrm>
              <a:off x="3418451" y="3392525"/>
              <a:ext cx="476857" cy="374244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034EF9C-FBD0-AAC6-7B38-FE542C99713A}"/>
              </a:ext>
            </a:extLst>
          </p:cNvPr>
          <p:cNvGrpSpPr/>
          <p:nvPr/>
        </p:nvGrpSpPr>
        <p:grpSpPr>
          <a:xfrm>
            <a:off x="6158173" y="2660280"/>
            <a:ext cx="2445285" cy="2100891"/>
            <a:chOff x="4364113" y="3123264"/>
            <a:chExt cx="2445285" cy="2100891"/>
          </a:xfrm>
        </p:grpSpPr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A078282D-1E71-8D20-8EC6-A91D30E16E75}"/>
                </a:ext>
              </a:extLst>
            </p:cNvPr>
            <p:cNvSpPr/>
            <p:nvPr/>
          </p:nvSpPr>
          <p:spPr>
            <a:xfrm rot="5400000">
              <a:off x="5589096" y="3196481"/>
              <a:ext cx="912765" cy="766331"/>
            </a:xfrm>
            <a:prstGeom prst="triangle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Seta: para a Direita 18">
              <a:extLst>
                <a:ext uri="{FF2B5EF4-FFF2-40B4-BE49-F238E27FC236}">
                  <a16:creationId xmlns:a16="http://schemas.microsoft.com/office/drawing/2014/main" id="{99611BD7-D0D0-E087-72E6-006F8B4DDE8B}"/>
                </a:ext>
              </a:extLst>
            </p:cNvPr>
            <p:cNvSpPr/>
            <p:nvPr/>
          </p:nvSpPr>
          <p:spPr>
            <a:xfrm>
              <a:off x="4919304" y="3392525"/>
              <a:ext cx="476857" cy="374244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1E166AF-C770-E49B-E7DA-D7B74E9AC602}"/>
                </a:ext>
              </a:extLst>
            </p:cNvPr>
            <p:cNvSpPr txBox="1"/>
            <p:nvPr/>
          </p:nvSpPr>
          <p:spPr>
            <a:xfrm>
              <a:off x="4364113" y="4639380"/>
              <a:ext cx="2445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Gill Sans MT"/>
                </a:rPr>
                <a:t>Processamento do sinal (analógico)</a:t>
              </a:r>
            </a:p>
          </p:txBody>
        </p:sp>
      </p:grpSp>
      <p:pic>
        <p:nvPicPr>
          <p:cNvPr id="26" name="Imagem 25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B136CD63-4827-98F8-99B8-A3C3DCFF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60" y="456553"/>
            <a:ext cx="3287210" cy="1785138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F3E0997-FCAE-CA35-26E1-0DED43D92186}"/>
              </a:ext>
            </a:extLst>
          </p:cNvPr>
          <p:cNvGrpSpPr/>
          <p:nvPr/>
        </p:nvGrpSpPr>
        <p:grpSpPr>
          <a:xfrm>
            <a:off x="8546739" y="2660280"/>
            <a:ext cx="2702408" cy="2100891"/>
            <a:chOff x="8546739" y="2660280"/>
            <a:chExt cx="2702408" cy="2100891"/>
          </a:xfrm>
        </p:grpSpPr>
        <p:sp>
          <p:nvSpPr>
            <p:cNvPr id="23" name="Seta: para a Direita 22">
              <a:extLst>
                <a:ext uri="{FF2B5EF4-FFF2-40B4-BE49-F238E27FC236}">
                  <a16:creationId xmlns:a16="http://schemas.microsoft.com/office/drawing/2014/main" id="{3A78A794-4845-380E-55DB-765A0C0ACACD}"/>
                </a:ext>
              </a:extLst>
            </p:cNvPr>
            <p:cNvSpPr/>
            <p:nvPr/>
          </p:nvSpPr>
          <p:spPr>
            <a:xfrm>
              <a:off x="8546739" y="2929540"/>
              <a:ext cx="476857" cy="374244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F031D38F-72F5-661E-C122-61EC9D43B9FA}"/>
                </a:ext>
              </a:extLst>
            </p:cNvPr>
            <p:cNvSpPr txBox="1"/>
            <p:nvPr/>
          </p:nvSpPr>
          <p:spPr>
            <a:xfrm>
              <a:off x="9172010" y="4176396"/>
              <a:ext cx="1375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Gill Sans MT"/>
                </a:rPr>
                <a:t>Digitalização e aquisição</a:t>
              </a:r>
            </a:p>
          </p:txBody>
        </p: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7DB8658B-D058-E27C-CA4A-E3FD54C78264}"/>
                </a:ext>
              </a:extLst>
            </p:cNvPr>
            <p:cNvGrpSpPr/>
            <p:nvPr/>
          </p:nvGrpSpPr>
          <p:grpSpPr>
            <a:xfrm>
              <a:off x="9283959" y="2660280"/>
              <a:ext cx="1965188" cy="1244598"/>
              <a:chOff x="9283959" y="2660280"/>
              <a:chExt cx="1965188" cy="1244598"/>
            </a:xfrm>
          </p:grpSpPr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9D420F8-0A64-F75F-6D31-C15391349D9B}"/>
                  </a:ext>
                </a:extLst>
              </p:cNvPr>
              <p:cNvSpPr txBox="1"/>
              <p:nvPr/>
            </p:nvSpPr>
            <p:spPr>
              <a:xfrm>
                <a:off x="10119200" y="2812744"/>
                <a:ext cx="11299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Gill Sans MT"/>
                  </a:rPr>
                  <a:t>01101001110101010...</a:t>
                </a:r>
              </a:p>
            </p:txBody>
          </p:sp>
          <p:sp>
            <p:nvSpPr>
              <p:cNvPr id="24" name="Triângulo isósceles 23">
                <a:extLst>
                  <a:ext uri="{FF2B5EF4-FFF2-40B4-BE49-F238E27FC236}">
                    <a16:creationId xmlns:a16="http://schemas.microsoft.com/office/drawing/2014/main" id="{D487D81B-1717-02EA-19DA-1EBAF57A74D1}"/>
                  </a:ext>
                </a:extLst>
              </p:cNvPr>
              <p:cNvSpPr/>
              <p:nvPr/>
            </p:nvSpPr>
            <p:spPr>
              <a:xfrm rot="5400000">
                <a:off x="9210742" y="2733497"/>
                <a:ext cx="912765" cy="766331"/>
              </a:xfrm>
              <a:prstGeom prst="triangle">
                <a:avLst/>
              </a:prstGeom>
              <a:noFill/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" name="Conector reto 2">
                <a:extLst>
                  <a:ext uri="{FF2B5EF4-FFF2-40B4-BE49-F238E27FC236}">
                    <a16:creationId xmlns:a16="http://schemas.microsoft.com/office/drawing/2014/main" id="{5E5FB4B9-0A01-CDB9-7029-BC75761DD038}"/>
                  </a:ext>
                </a:extLst>
              </p:cNvPr>
              <p:cNvCxnSpPr>
                <a:stCxn id="24" idx="5"/>
              </p:cNvCxnSpPr>
              <p:nvPr/>
            </p:nvCxnSpPr>
            <p:spPr>
              <a:xfrm flipH="1">
                <a:off x="9660531" y="3344854"/>
                <a:ext cx="6593" cy="56002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9A10890F-A782-0DEE-BC19-866DE3059E82}"/>
                  </a:ext>
                </a:extLst>
              </p:cNvPr>
              <p:cNvSpPr txBox="1"/>
              <p:nvPr/>
            </p:nvSpPr>
            <p:spPr>
              <a:xfrm>
                <a:off x="9667125" y="3546464"/>
                <a:ext cx="9237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Gill Sans MT"/>
                  </a:rPr>
                  <a:t>TRIGGER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15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29A22CB5-79AE-E535-B206-498904E61A45}"/>
              </a:ext>
            </a:extLst>
          </p:cNvPr>
          <p:cNvGrpSpPr/>
          <p:nvPr/>
        </p:nvGrpSpPr>
        <p:grpSpPr>
          <a:xfrm>
            <a:off x="871342" y="2872933"/>
            <a:ext cx="1331089" cy="1888240"/>
            <a:chOff x="43758" y="3335917"/>
            <a:chExt cx="1331089" cy="188824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98FC96BC-6F1B-2AE2-75C7-13264B07711B}"/>
                </a:ext>
              </a:extLst>
            </p:cNvPr>
            <p:cNvGrpSpPr/>
            <p:nvPr/>
          </p:nvGrpSpPr>
          <p:grpSpPr>
            <a:xfrm>
              <a:off x="249452" y="3335917"/>
              <a:ext cx="912111" cy="430852"/>
              <a:chOff x="581023" y="3328987"/>
              <a:chExt cx="912111" cy="430852"/>
            </a:xfrm>
          </p:grpSpPr>
          <p:cxnSp>
            <p:nvCxnSpPr>
              <p:cNvPr id="7" name="Straight Arrow Connector 8">
                <a:extLst>
                  <a:ext uri="{FF2B5EF4-FFF2-40B4-BE49-F238E27FC236}">
                    <a16:creationId xmlns:a16="http://schemas.microsoft.com/office/drawing/2014/main" id="{8045A42F-D9D1-8665-C9DC-E647287FC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" y="3328987"/>
                <a:ext cx="912109" cy="952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cxnSp>
            <p:nvCxnSpPr>
              <p:cNvPr id="8" name="Straight Arrow Connector 8">
                <a:extLst>
                  <a:ext uri="{FF2B5EF4-FFF2-40B4-BE49-F238E27FC236}">
                    <a16:creationId xmlns:a16="http://schemas.microsoft.com/office/drawing/2014/main" id="{D887E6D6-1D3B-21B8-8EB2-0F59E8294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4" y="3469269"/>
                <a:ext cx="912109" cy="952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4BED110-2E43-BF50-60B9-F0DA16B8D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5" y="3610032"/>
                <a:ext cx="912109" cy="952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cxnSp>
            <p:nvCxnSpPr>
              <p:cNvPr id="10" name="Straight Arrow Connector 8">
                <a:extLst>
                  <a:ext uri="{FF2B5EF4-FFF2-40B4-BE49-F238E27FC236}">
                    <a16:creationId xmlns:a16="http://schemas.microsoft.com/office/drawing/2014/main" id="{501F65C5-36DA-2224-7264-FB9363CD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023" y="3750314"/>
                <a:ext cx="912109" cy="952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C11AD22-E9B0-CB25-B896-857FB07D2191}"/>
                </a:ext>
              </a:extLst>
            </p:cNvPr>
            <p:cNvSpPr txBox="1"/>
            <p:nvPr/>
          </p:nvSpPr>
          <p:spPr>
            <a:xfrm>
              <a:off x="43758" y="4639382"/>
              <a:ext cx="13310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Gill Sans MT"/>
                </a:rPr>
                <a:t>Radiação ou Partículas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F683DF2-73B2-05BD-3871-B6420B570390}"/>
              </a:ext>
            </a:extLst>
          </p:cNvPr>
          <p:cNvGrpSpPr/>
          <p:nvPr/>
        </p:nvGrpSpPr>
        <p:grpSpPr>
          <a:xfrm>
            <a:off x="2379803" y="2389218"/>
            <a:ext cx="2296366" cy="3356840"/>
            <a:chOff x="1280211" y="2852202"/>
            <a:chExt cx="2296366" cy="335684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15C0060-6AD6-B569-500A-73EAEBA37658}"/>
                </a:ext>
              </a:extLst>
            </p:cNvPr>
            <p:cNvSpPr/>
            <p:nvPr/>
          </p:nvSpPr>
          <p:spPr>
            <a:xfrm>
              <a:off x="1374847" y="2852202"/>
              <a:ext cx="1993138" cy="1515660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Detector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15D2C1F-6812-F2A0-9AE3-107C1551C859}"/>
                </a:ext>
              </a:extLst>
            </p:cNvPr>
            <p:cNvSpPr txBox="1"/>
            <p:nvPr/>
          </p:nvSpPr>
          <p:spPr>
            <a:xfrm>
              <a:off x="1280211" y="4639382"/>
              <a:ext cx="22963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Gill Sans MT"/>
                </a:rPr>
                <a:t>Partículas interagem com o material do detector produzindo um sinal elétrico (ou luz que é convertida em um sinal elétrico)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6D5B633-0598-24F8-2FAE-792D269F92ED}"/>
              </a:ext>
            </a:extLst>
          </p:cNvPr>
          <p:cNvGrpSpPr/>
          <p:nvPr/>
        </p:nvGrpSpPr>
        <p:grpSpPr>
          <a:xfrm>
            <a:off x="4824771" y="2814312"/>
            <a:ext cx="1739715" cy="912765"/>
            <a:chOff x="3418451" y="3277296"/>
            <a:chExt cx="1739715" cy="912765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B7A4A056-B763-7BF5-643A-F8CB7115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949750" y="3277296"/>
              <a:ext cx="1208416" cy="912765"/>
            </a:xfrm>
            <a:prstGeom prst="rect">
              <a:avLst/>
            </a:prstGeom>
          </p:spPr>
        </p:pic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7D3E1644-53C2-B20E-C5D3-A01CF5BD91B0}"/>
                </a:ext>
              </a:extLst>
            </p:cNvPr>
            <p:cNvSpPr/>
            <p:nvPr/>
          </p:nvSpPr>
          <p:spPr>
            <a:xfrm>
              <a:off x="3418451" y="3392525"/>
              <a:ext cx="476857" cy="374244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034EF9C-FBD0-AAC6-7B38-FE542C99713A}"/>
              </a:ext>
            </a:extLst>
          </p:cNvPr>
          <p:cNvGrpSpPr/>
          <p:nvPr/>
        </p:nvGrpSpPr>
        <p:grpSpPr>
          <a:xfrm>
            <a:off x="6158173" y="2660280"/>
            <a:ext cx="2445285" cy="2100891"/>
            <a:chOff x="4364113" y="3123264"/>
            <a:chExt cx="2445285" cy="2100891"/>
          </a:xfrm>
        </p:grpSpPr>
        <p:sp>
          <p:nvSpPr>
            <p:cNvPr id="18" name="Triângulo isósceles 17">
              <a:extLst>
                <a:ext uri="{FF2B5EF4-FFF2-40B4-BE49-F238E27FC236}">
                  <a16:creationId xmlns:a16="http://schemas.microsoft.com/office/drawing/2014/main" id="{A078282D-1E71-8D20-8EC6-A91D30E16E75}"/>
                </a:ext>
              </a:extLst>
            </p:cNvPr>
            <p:cNvSpPr/>
            <p:nvPr/>
          </p:nvSpPr>
          <p:spPr>
            <a:xfrm rot="5400000">
              <a:off x="5589096" y="3196481"/>
              <a:ext cx="912765" cy="766331"/>
            </a:xfrm>
            <a:prstGeom prst="triangle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Seta: para a Direita 18">
              <a:extLst>
                <a:ext uri="{FF2B5EF4-FFF2-40B4-BE49-F238E27FC236}">
                  <a16:creationId xmlns:a16="http://schemas.microsoft.com/office/drawing/2014/main" id="{99611BD7-D0D0-E087-72E6-006F8B4DDE8B}"/>
                </a:ext>
              </a:extLst>
            </p:cNvPr>
            <p:cNvSpPr/>
            <p:nvPr/>
          </p:nvSpPr>
          <p:spPr>
            <a:xfrm>
              <a:off x="4919304" y="3392525"/>
              <a:ext cx="476857" cy="374244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1E166AF-C770-E49B-E7DA-D7B74E9AC602}"/>
                </a:ext>
              </a:extLst>
            </p:cNvPr>
            <p:cNvSpPr txBox="1"/>
            <p:nvPr/>
          </p:nvSpPr>
          <p:spPr>
            <a:xfrm>
              <a:off x="4364113" y="4639380"/>
              <a:ext cx="2445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Gill Sans MT"/>
                </a:rPr>
                <a:t>Processamento do sinal (analógico)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F3E0997-FCAE-CA35-26E1-0DED43D92186}"/>
              </a:ext>
            </a:extLst>
          </p:cNvPr>
          <p:cNvGrpSpPr/>
          <p:nvPr/>
        </p:nvGrpSpPr>
        <p:grpSpPr>
          <a:xfrm>
            <a:off x="8546739" y="2660280"/>
            <a:ext cx="2702408" cy="2100891"/>
            <a:chOff x="8546739" y="2660280"/>
            <a:chExt cx="2702408" cy="2100891"/>
          </a:xfrm>
        </p:grpSpPr>
        <p:sp>
          <p:nvSpPr>
            <p:cNvPr id="23" name="Seta: para a Direita 22">
              <a:extLst>
                <a:ext uri="{FF2B5EF4-FFF2-40B4-BE49-F238E27FC236}">
                  <a16:creationId xmlns:a16="http://schemas.microsoft.com/office/drawing/2014/main" id="{3A78A794-4845-380E-55DB-765A0C0ACACD}"/>
                </a:ext>
              </a:extLst>
            </p:cNvPr>
            <p:cNvSpPr/>
            <p:nvPr/>
          </p:nvSpPr>
          <p:spPr>
            <a:xfrm>
              <a:off x="8546739" y="2929540"/>
              <a:ext cx="476857" cy="374244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F031D38F-72F5-661E-C122-61EC9D43B9FA}"/>
                </a:ext>
              </a:extLst>
            </p:cNvPr>
            <p:cNvSpPr txBox="1"/>
            <p:nvPr/>
          </p:nvSpPr>
          <p:spPr>
            <a:xfrm>
              <a:off x="9172010" y="4176396"/>
              <a:ext cx="1375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Gill Sans MT"/>
                </a:rPr>
                <a:t>Digitalização e aquisição</a:t>
              </a:r>
            </a:p>
          </p:txBody>
        </p: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7DB8658B-D058-E27C-CA4A-E3FD54C78264}"/>
                </a:ext>
              </a:extLst>
            </p:cNvPr>
            <p:cNvGrpSpPr/>
            <p:nvPr/>
          </p:nvGrpSpPr>
          <p:grpSpPr>
            <a:xfrm>
              <a:off x="9283959" y="2660280"/>
              <a:ext cx="1965188" cy="1244598"/>
              <a:chOff x="9283959" y="2660280"/>
              <a:chExt cx="1965188" cy="1244598"/>
            </a:xfrm>
          </p:grpSpPr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9D420F8-0A64-F75F-6D31-C15391349D9B}"/>
                  </a:ext>
                </a:extLst>
              </p:cNvPr>
              <p:cNvSpPr txBox="1"/>
              <p:nvPr/>
            </p:nvSpPr>
            <p:spPr>
              <a:xfrm>
                <a:off x="10119200" y="2812744"/>
                <a:ext cx="11299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Gill Sans MT"/>
                  </a:rPr>
                  <a:t>01101001110101010...</a:t>
                </a:r>
              </a:p>
            </p:txBody>
          </p:sp>
          <p:sp>
            <p:nvSpPr>
              <p:cNvPr id="24" name="Triângulo isósceles 23">
                <a:extLst>
                  <a:ext uri="{FF2B5EF4-FFF2-40B4-BE49-F238E27FC236}">
                    <a16:creationId xmlns:a16="http://schemas.microsoft.com/office/drawing/2014/main" id="{D487D81B-1717-02EA-19DA-1EBAF57A74D1}"/>
                  </a:ext>
                </a:extLst>
              </p:cNvPr>
              <p:cNvSpPr/>
              <p:nvPr/>
            </p:nvSpPr>
            <p:spPr>
              <a:xfrm rot="5400000">
                <a:off x="9210742" y="2733497"/>
                <a:ext cx="912765" cy="766331"/>
              </a:xfrm>
              <a:prstGeom prst="triangle">
                <a:avLst/>
              </a:prstGeom>
              <a:noFill/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" name="Conector reto 2">
                <a:extLst>
                  <a:ext uri="{FF2B5EF4-FFF2-40B4-BE49-F238E27FC236}">
                    <a16:creationId xmlns:a16="http://schemas.microsoft.com/office/drawing/2014/main" id="{5E5FB4B9-0A01-CDB9-7029-BC75761DD038}"/>
                  </a:ext>
                </a:extLst>
              </p:cNvPr>
              <p:cNvCxnSpPr>
                <a:stCxn id="24" idx="5"/>
              </p:cNvCxnSpPr>
              <p:nvPr/>
            </p:nvCxnSpPr>
            <p:spPr>
              <a:xfrm flipH="1">
                <a:off x="9660531" y="3344854"/>
                <a:ext cx="6593" cy="56002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9A10890F-A782-0DEE-BC19-866DE3059E82}"/>
                  </a:ext>
                </a:extLst>
              </p:cNvPr>
              <p:cNvSpPr txBox="1"/>
              <p:nvPr/>
            </p:nvSpPr>
            <p:spPr>
              <a:xfrm>
                <a:off x="9667125" y="3546464"/>
                <a:ext cx="9237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Gill Sans MT"/>
                  </a:rPr>
                  <a:t>TRIGGER</a:t>
                </a:r>
              </a:p>
            </p:txBody>
          </p:sp>
        </p:grp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79316E7F-901D-0D2F-12AE-4AA4AAA7F2D5}"/>
              </a:ext>
            </a:extLst>
          </p:cNvPr>
          <p:cNvSpPr/>
          <p:nvPr/>
        </p:nvSpPr>
        <p:spPr>
          <a:xfrm>
            <a:off x="794476" y="1835675"/>
            <a:ext cx="3954793" cy="425574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1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56B73-AD8C-3397-B60B-E37B59B03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144" y="391507"/>
            <a:ext cx="10472212" cy="1079609"/>
          </a:xfrm>
        </p:spPr>
        <p:txBody>
          <a:bodyPr/>
          <a:lstStyle/>
          <a:p>
            <a:r>
              <a:rPr lang="pt-BR" dirty="0"/>
              <a:t>Interações com o meio do detector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3D3D391-522E-1630-692D-E4E977EBD737}"/>
              </a:ext>
            </a:extLst>
          </p:cNvPr>
          <p:cNvGrpSpPr/>
          <p:nvPr/>
        </p:nvGrpSpPr>
        <p:grpSpPr>
          <a:xfrm>
            <a:off x="2473607" y="1995988"/>
            <a:ext cx="7244786" cy="3774817"/>
            <a:chOff x="2473607" y="1995988"/>
            <a:chExt cx="7244786" cy="3774817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5A02E7A-3E89-2C17-B643-C6AB4F0E2734}"/>
                </a:ext>
              </a:extLst>
            </p:cNvPr>
            <p:cNvSpPr/>
            <p:nvPr/>
          </p:nvSpPr>
          <p:spPr>
            <a:xfrm>
              <a:off x="3041575" y="1995988"/>
              <a:ext cx="6676818" cy="3774817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64FABA9-708B-F927-883F-4B944822AFBB}"/>
                </a:ext>
              </a:extLst>
            </p:cNvPr>
            <p:cNvGrpSpPr/>
            <p:nvPr/>
          </p:nvGrpSpPr>
          <p:grpSpPr>
            <a:xfrm>
              <a:off x="2473607" y="2596064"/>
              <a:ext cx="6188872" cy="1112678"/>
              <a:chOff x="1354928" y="2553865"/>
              <a:chExt cx="6188872" cy="1112678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475C431-A2F1-FB47-3695-22580FB48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340" y="2815122"/>
                <a:ext cx="744310" cy="309078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cxnSp>
            <p:nvCxnSpPr>
              <p:cNvPr id="15" name="Straight Arrow Connector 8">
                <a:extLst>
                  <a:ext uri="{FF2B5EF4-FFF2-40B4-BE49-F238E27FC236}">
                    <a16:creationId xmlns:a16="http://schemas.microsoft.com/office/drawing/2014/main" id="{E12173AD-D99D-B032-B984-C03ABCB24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4928" y="2742551"/>
                <a:ext cx="1322958" cy="0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EDC9151-9E9E-2B74-E5D7-9E0A4172DC34}"/>
                  </a:ext>
                </a:extLst>
              </p:cNvPr>
              <p:cNvSpPr/>
              <p:nvPr/>
            </p:nvSpPr>
            <p:spPr>
              <a:xfrm>
                <a:off x="2677886" y="2553865"/>
                <a:ext cx="399143" cy="377372"/>
              </a:xfrm>
              <a:prstGeom prst="ellipse">
                <a:avLst/>
              </a:prstGeom>
              <a:solidFill>
                <a:schemeClr val="tx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A43F74EE-915C-C377-3C88-CA602B0B9F03}"/>
                  </a:ext>
                </a:extLst>
              </p:cNvPr>
              <p:cNvSpPr/>
              <p:nvPr/>
            </p:nvSpPr>
            <p:spPr>
              <a:xfrm>
                <a:off x="3785961" y="3008085"/>
                <a:ext cx="399143" cy="377372"/>
              </a:xfrm>
              <a:prstGeom prst="ellipse">
                <a:avLst/>
              </a:prstGeom>
              <a:solidFill>
                <a:schemeClr val="tx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13" name="Straight Arrow Connector 8">
                <a:extLst>
                  <a:ext uri="{FF2B5EF4-FFF2-40B4-BE49-F238E27FC236}">
                    <a16:creationId xmlns:a16="http://schemas.microsoft.com/office/drawing/2014/main" id="{B4E24A6C-848F-C3A8-9AD8-D4224D3BE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415" y="3230918"/>
                <a:ext cx="744310" cy="154539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E7538412-70A0-899C-0A1C-DD5599122E76}"/>
                  </a:ext>
                </a:extLst>
              </p:cNvPr>
              <p:cNvSpPr/>
              <p:nvPr/>
            </p:nvSpPr>
            <p:spPr>
              <a:xfrm>
                <a:off x="4911725" y="3240314"/>
                <a:ext cx="399143" cy="377372"/>
              </a:xfrm>
              <a:prstGeom prst="ellipse">
                <a:avLst/>
              </a:prstGeom>
              <a:solidFill>
                <a:schemeClr val="tx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17" name="Straight Arrow Connector 8">
                <a:extLst>
                  <a:ext uri="{FF2B5EF4-FFF2-40B4-BE49-F238E27FC236}">
                    <a16:creationId xmlns:a16="http://schemas.microsoft.com/office/drawing/2014/main" id="{ABA3BE07-C6C5-325C-9B21-ED70286CB8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3741" y="2846160"/>
                <a:ext cx="657452" cy="247001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cxnSp>
            <p:nvCxnSpPr>
              <p:cNvPr id="19" name="Straight Arrow Connector 8">
                <a:extLst>
                  <a:ext uri="{FF2B5EF4-FFF2-40B4-BE49-F238E27FC236}">
                    <a16:creationId xmlns:a16="http://schemas.microsoft.com/office/drawing/2014/main" id="{8A81CA68-3E27-E627-BDEC-4CD892AF9D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3179" y="3308187"/>
                <a:ext cx="898071" cy="120813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BC6FD179-9AFD-A55D-E7C0-88561B9695BD}"/>
                  </a:ext>
                </a:extLst>
              </p:cNvPr>
              <p:cNvSpPr/>
              <p:nvPr/>
            </p:nvSpPr>
            <p:spPr>
              <a:xfrm>
                <a:off x="6191250" y="3093161"/>
                <a:ext cx="399143" cy="377372"/>
              </a:xfrm>
              <a:prstGeom prst="ellipse">
                <a:avLst/>
              </a:prstGeom>
              <a:solidFill>
                <a:schemeClr val="tx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22" name="Straight Arrow Connector 8">
                <a:extLst>
                  <a:ext uri="{FF2B5EF4-FFF2-40B4-BE49-F238E27FC236}">
                    <a16:creationId xmlns:a16="http://schemas.microsoft.com/office/drawing/2014/main" id="{65A471DA-7FC6-2201-A40B-B8027B8E3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2704" y="3357140"/>
                <a:ext cx="468519" cy="309403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  <p:cxnSp>
            <p:nvCxnSpPr>
              <p:cNvPr id="24" name="Straight Arrow Connector 8">
                <a:extLst>
                  <a:ext uri="{FF2B5EF4-FFF2-40B4-BE49-F238E27FC236}">
                    <a16:creationId xmlns:a16="http://schemas.microsoft.com/office/drawing/2014/main" id="{F67DCF2C-790E-72AE-6415-EBF9C917E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343" y="3230918"/>
                <a:ext cx="972457" cy="77269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4F81BD"/>
                </a:solidFill>
                <a:prstDash val="solid"/>
                <a:tailEnd type="triangle" w="lg" len="sm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0181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EDF55-8C38-A491-E142-743AD5D7B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490" y="2889195"/>
            <a:ext cx="9859019" cy="1079609"/>
          </a:xfrm>
        </p:spPr>
        <p:txBody>
          <a:bodyPr>
            <a:normAutofit fontScale="90000"/>
          </a:bodyPr>
          <a:lstStyle/>
          <a:p>
            <a:r>
              <a:rPr lang="pt-BR" dirty="0"/>
              <a:t>Alguns conceitos de Física “Quântica”</a:t>
            </a:r>
          </a:p>
        </p:txBody>
      </p:sp>
    </p:spTree>
    <p:extLst>
      <p:ext uri="{BB962C8B-B14F-4D97-AF65-F5344CB8AC3E}">
        <p14:creationId xmlns:p14="http://schemas.microsoft.com/office/powerpoint/2010/main" val="210656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"/>
              <p:cNvSpPr txBox="1">
                <a:spLocks noChangeArrowheads="1"/>
              </p:cNvSpPr>
              <p:nvPr/>
            </p:nvSpPr>
            <p:spPr bwMode="auto">
              <a:xfrm>
                <a:off x="8944912" y="3409162"/>
                <a:ext cx="1797988" cy="3858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430213" indent="-323850"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106363" indent="0" eaLnBrk="1">
                  <a:spcAft>
                    <a:spcPts val="1293"/>
                  </a:spcAft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pt-B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𝐸</m:t>
                      </m:r>
                      <m:r>
                        <a:rPr lang="pt-B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pt-B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h</m:t>
                      </m:r>
                      <m:r>
                        <a:rPr lang="pt-B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𝜈</m:t>
                      </m:r>
                    </m:oMath>
                  </m:oMathPara>
                </a14:m>
                <a:endParaRPr lang="en-GB" altLang="en-US" sz="18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44912" y="3409162"/>
                <a:ext cx="1797988" cy="3858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944912" y="2411449"/>
            <a:ext cx="296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Energia da radiação </a:t>
            </a:r>
            <a:r>
              <a:rPr lang="pt-BR" sz="2400" i="1" dirty="0"/>
              <a:t>quantizada</a:t>
            </a:r>
            <a:r>
              <a:rPr lang="pt-BR" sz="2400" dirty="0"/>
              <a:t> (Planck):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"/>
              <p:cNvSpPr txBox="1">
                <a:spLocks noChangeArrowheads="1"/>
              </p:cNvSpPr>
              <p:nvPr/>
            </p:nvSpPr>
            <p:spPr bwMode="auto">
              <a:xfrm>
                <a:off x="8944912" y="3985830"/>
                <a:ext cx="3161362" cy="3858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430213" indent="-323850"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106363" indent="0" eaLnBrk="1">
                  <a:spcAft>
                    <a:spcPts val="1293"/>
                  </a:spcAft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h</m:t>
                      </m:r>
                      <m:r>
                        <a:rPr lang="pt-B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≈6,626×</m:t>
                      </m:r>
                      <m:sSup>
                        <m:sSupPr>
                          <m:ctrlPr>
                            <a:rPr lang="pt-B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pPr>
                        <m:e>
                          <m:r>
                            <a:rPr lang="pt-B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pt-B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−34</m:t>
                          </m:r>
                        </m:sup>
                      </m:sSup>
                      <m:r>
                        <a:rPr lang="pt-B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alt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J</m:t>
                      </m:r>
                      <m:r>
                        <a:rPr lang="pt-B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pt-BR" alt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s</m:t>
                      </m:r>
                    </m:oMath>
                  </m:oMathPara>
                </a14:m>
                <a:endParaRPr lang="en-GB" altLang="en-US" sz="18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44912" y="3985830"/>
                <a:ext cx="3161362" cy="3858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"/>
              <p:cNvSpPr txBox="1">
                <a:spLocks noChangeArrowheads="1"/>
              </p:cNvSpPr>
              <p:nvPr/>
            </p:nvSpPr>
            <p:spPr bwMode="auto">
              <a:xfrm>
                <a:off x="8944911" y="4471605"/>
                <a:ext cx="3399489" cy="3858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430213" indent="-323850"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lnSpc>
                    <a:spcPct val="96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6088" algn="l"/>
                    <a:tab pos="895350" algn="l"/>
                    <a:tab pos="1344613" algn="l"/>
                    <a:tab pos="1793875" algn="l"/>
                    <a:tab pos="2243138" algn="l"/>
                    <a:tab pos="2692400" algn="l"/>
                    <a:tab pos="3141663" algn="l"/>
                    <a:tab pos="3590925" algn="l"/>
                    <a:tab pos="4040188" algn="l"/>
                    <a:tab pos="4489450" algn="l"/>
                    <a:tab pos="4938713" algn="l"/>
                    <a:tab pos="5387975" algn="l"/>
                    <a:tab pos="5837238" algn="l"/>
                    <a:tab pos="6286500" algn="l"/>
                    <a:tab pos="6735763" algn="l"/>
                    <a:tab pos="7185025" algn="l"/>
                    <a:tab pos="7634288" algn="l"/>
                    <a:tab pos="8083550" algn="l"/>
                    <a:tab pos="8532813" algn="l"/>
                    <a:tab pos="8982075" algn="l"/>
                  </a:tabLs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106363" indent="0" eaLnBrk="1">
                  <a:spcAft>
                    <a:spcPts val="1293"/>
                  </a:spcAft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h</m:t>
                      </m:r>
                      <m:r>
                        <a:rPr lang="pt-B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≈4,136×</m:t>
                      </m:r>
                      <m:sSup>
                        <m:sSupPr>
                          <m:ctrlPr>
                            <a:rPr lang="pt-B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pPr>
                        <m:e>
                          <m:r>
                            <a:rPr lang="pt-B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pt-B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−15</m:t>
                          </m:r>
                        </m:sup>
                      </m:sSup>
                      <m:r>
                        <a:rPr lang="pt-B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alt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eV</m:t>
                      </m:r>
                      <m:r>
                        <a:rPr lang="pt-B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pt-BR" alt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s</m:t>
                      </m:r>
                    </m:oMath>
                  </m:oMathPara>
                </a14:m>
                <a:endParaRPr lang="en-GB" altLang="en-US" sz="18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44911" y="4471605"/>
                <a:ext cx="3399489" cy="3858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05" y="110239"/>
            <a:ext cx="8074168" cy="6528829"/>
          </a:xfrm>
          <a:prstGeom prst="rect">
            <a:avLst/>
          </a:prstGeom>
        </p:spPr>
      </p:pic>
      <p:grpSp>
        <p:nvGrpSpPr>
          <p:cNvPr id="3" name="Group 8">
            <a:extLst>
              <a:ext uri="{FF2B5EF4-FFF2-40B4-BE49-F238E27FC236}">
                <a16:creationId xmlns:a16="http://schemas.microsoft.com/office/drawing/2014/main" id="{19592E38-D367-0A66-85B7-DEF69977BC00}"/>
              </a:ext>
            </a:extLst>
          </p:cNvPr>
          <p:cNvGrpSpPr/>
          <p:nvPr/>
        </p:nvGrpSpPr>
        <p:grpSpPr>
          <a:xfrm>
            <a:off x="1535502" y="483079"/>
            <a:ext cx="7901725" cy="6217405"/>
            <a:chOff x="2376150" y="1037156"/>
            <a:chExt cx="7008553" cy="5665578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EDDAEEBD-9097-0331-94F7-289A01EC5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150" y="1037156"/>
              <a:ext cx="6439013" cy="5665577"/>
            </a:xfrm>
            <a:prstGeom prst="rect">
              <a:avLst/>
            </a:prstGeom>
          </p:spPr>
        </p:pic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B2196E8-A266-6C57-7FBD-73FAEEBBE075}"/>
                </a:ext>
              </a:extLst>
            </p:cNvPr>
            <p:cNvSpPr txBox="1"/>
            <p:nvPr/>
          </p:nvSpPr>
          <p:spPr>
            <a:xfrm>
              <a:off x="4532667" y="6394957"/>
              <a:ext cx="485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50000"/>
                    </a:schemeClr>
                  </a:solidFill>
                </a:rPr>
                <a:t>https://commons.wikimedia.org/w/index.php?curid=51482024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5CD90C-D0A8-28C9-94F1-9476CDC6A91C}"/>
              </a:ext>
            </a:extLst>
          </p:cNvPr>
          <p:cNvGrpSpPr/>
          <p:nvPr/>
        </p:nvGrpSpPr>
        <p:grpSpPr>
          <a:xfrm>
            <a:off x="2328493" y="1392693"/>
            <a:ext cx="9730979" cy="5307790"/>
            <a:chOff x="2087593" y="1110271"/>
            <a:chExt cx="9730979" cy="5307790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59942FB0-72B2-A752-54A3-1562B906D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593" y="1110271"/>
              <a:ext cx="9436072" cy="5307790"/>
            </a:xfrm>
            <a:prstGeom prst="rect">
              <a:avLst/>
            </a:prstGeom>
          </p:spPr>
        </p:pic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5A80BD9-BE54-6EB9-D1A1-CA62B56C9D21}"/>
                </a:ext>
              </a:extLst>
            </p:cNvPr>
            <p:cNvSpPr txBox="1"/>
            <p:nvPr/>
          </p:nvSpPr>
          <p:spPr>
            <a:xfrm rot="16200000">
              <a:off x="10307371" y="4898234"/>
              <a:ext cx="2714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50000"/>
                    </a:schemeClr>
                  </a:solidFill>
                </a:rPr>
                <a:t>ESA and the Planck Collaboration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64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69504" y="4116424"/>
            <a:ext cx="4187365" cy="964089"/>
            <a:chOff x="893379" y="4040224"/>
            <a:chExt cx="4187365" cy="9640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Box 1"/>
                <p:cNvSpPr txBox="1">
                  <a:spLocks noChangeArrowheads="1"/>
                </p:cNvSpPr>
                <p:nvPr/>
              </p:nvSpPr>
              <p:spPr bwMode="auto">
                <a:xfrm>
                  <a:off x="1735787" y="4618510"/>
                  <a:ext cx="2049230" cy="385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>
                  <a:lvl1pPr marL="430213" indent="-323850" eaLnBrk="0">
                    <a:tabLst>
                      <a:tab pos="446088" algn="l"/>
                      <a:tab pos="895350" algn="l"/>
                      <a:tab pos="1344613" algn="l"/>
                      <a:tab pos="1793875" algn="l"/>
                      <a:tab pos="2243138" algn="l"/>
                      <a:tab pos="2692400" algn="l"/>
                      <a:tab pos="3141663" algn="l"/>
                      <a:tab pos="3590925" algn="l"/>
                      <a:tab pos="4040188" algn="l"/>
                      <a:tab pos="4489450" algn="l"/>
                      <a:tab pos="4938713" algn="l"/>
                      <a:tab pos="5387975" algn="l"/>
                      <a:tab pos="5837238" algn="l"/>
                      <a:tab pos="6286500" algn="l"/>
                      <a:tab pos="6735763" algn="l"/>
                      <a:tab pos="7185025" algn="l"/>
                      <a:tab pos="7634288" algn="l"/>
                      <a:tab pos="8083550" algn="l"/>
                      <a:tab pos="8532813" algn="l"/>
                      <a:tab pos="8982075" algn="l"/>
                    </a:tabLst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eaLnBrk="0">
                    <a:tabLst>
                      <a:tab pos="446088" algn="l"/>
                      <a:tab pos="895350" algn="l"/>
                      <a:tab pos="1344613" algn="l"/>
                      <a:tab pos="1793875" algn="l"/>
                      <a:tab pos="2243138" algn="l"/>
                      <a:tab pos="2692400" algn="l"/>
                      <a:tab pos="3141663" algn="l"/>
                      <a:tab pos="3590925" algn="l"/>
                      <a:tab pos="4040188" algn="l"/>
                      <a:tab pos="4489450" algn="l"/>
                      <a:tab pos="4938713" algn="l"/>
                      <a:tab pos="5387975" algn="l"/>
                      <a:tab pos="5837238" algn="l"/>
                      <a:tab pos="6286500" algn="l"/>
                      <a:tab pos="6735763" algn="l"/>
                      <a:tab pos="7185025" algn="l"/>
                      <a:tab pos="7634288" algn="l"/>
                      <a:tab pos="8083550" algn="l"/>
                      <a:tab pos="8532813" algn="l"/>
                      <a:tab pos="8982075" algn="l"/>
                    </a:tabLst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eaLnBrk="0">
                    <a:tabLst>
                      <a:tab pos="446088" algn="l"/>
                      <a:tab pos="895350" algn="l"/>
                      <a:tab pos="1344613" algn="l"/>
                      <a:tab pos="1793875" algn="l"/>
                      <a:tab pos="2243138" algn="l"/>
                      <a:tab pos="2692400" algn="l"/>
                      <a:tab pos="3141663" algn="l"/>
                      <a:tab pos="3590925" algn="l"/>
                      <a:tab pos="4040188" algn="l"/>
                      <a:tab pos="4489450" algn="l"/>
                      <a:tab pos="4938713" algn="l"/>
                      <a:tab pos="5387975" algn="l"/>
                      <a:tab pos="5837238" algn="l"/>
                      <a:tab pos="6286500" algn="l"/>
                      <a:tab pos="6735763" algn="l"/>
                      <a:tab pos="7185025" algn="l"/>
                      <a:tab pos="7634288" algn="l"/>
                      <a:tab pos="8083550" algn="l"/>
                      <a:tab pos="8532813" algn="l"/>
                      <a:tab pos="8982075" algn="l"/>
                    </a:tabLst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eaLnBrk="0">
                    <a:tabLst>
                      <a:tab pos="446088" algn="l"/>
                      <a:tab pos="895350" algn="l"/>
                      <a:tab pos="1344613" algn="l"/>
                      <a:tab pos="1793875" algn="l"/>
                      <a:tab pos="2243138" algn="l"/>
                      <a:tab pos="2692400" algn="l"/>
                      <a:tab pos="3141663" algn="l"/>
                      <a:tab pos="3590925" algn="l"/>
                      <a:tab pos="4040188" algn="l"/>
                      <a:tab pos="4489450" algn="l"/>
                      <a:tab pos="4938713" algn="l"/>
                      <a:tab pos="5387975" algn="l"/>
                      <a:tab pos="5837238" algn="l"/>
                      <a:tab pos="6286500" algn="l"/>
                      <a:tab pos="6735763" algn="l"/>
                      <a:tab pos="7185025" algn="l"/>
                      <a:tab pos="7634288" algn="l"/>
                      <a:tab pos="8083550" algn="l"/>
                      <a:tab pos="8532813" algn="l"/>
                      <a:tab pos="8982075" algn="l"/>
                    </a:tabLst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eaLnBrk="0">
                    <a:tabLst>
                      <a:tab pos="446088" algn="l"/>
                      <a:tab pos="895350" algn="l"/>
                      <a:tab pos="1344613" algn="l"/>
                      <a:tab pos="1793875" algn="l"/>
                      <a:tab pos="2243138" algn="l"/>
                      <a:tab pos="2692400" algn="l"/>
                      <a:tab pos="3141663" algn="l"/>
                      <a:tab pos="3590925" algn="l"/>
                      <a:tab pos="4040188" algn="l"/>
                      <a:tab pos="4489450" algn="l"/>
                      <a:tab pos="4938713" algn="l"/>
                      <a:tab pos="5387975" algn="l"/>
                      <a:tab pos="5837238" algn="l"/>
                      <a:tab pos="6286500" algn="l"/>
                      <a:tab pos="6735763" algn="l"/>
                      <a:tab pos="7185025" algn="l"/>
                      <a:tab pos="7634288" algn="l"/>
                      <a:tab pos="8083550" algn="l"/>
                      <a:tab pos="8532813" algn="l"/>
                      <a:tab pos="8982075" algn="l"/>
                    </a:tabLst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defTabSz="457200" eaLnBrk="0" fontAlgn="base" hangingPunct="0">
                    <a:lnSpc>
                      <a:spcPct val="96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446088" algn="l"/>
                      <a:tab pos="895350" algn="l"/>
                      <a:tab pos="1344613" algn="l"/>
                      <a:tab pos="1793875" algn="l"/>
                      <a:tab pos="2243138" algn="l"/>
                      <a:tab pos="2692400" algn="l"/>
                      <a:tab pos="3141663" algn="l"/>
                      <a:tab pos="3590925" algn="l"/>
                      <a:tab pos="4040188" algn="l"/>
                      <a:tab pos="4489450" algn="l"/>
                      <a:tab pos="4938713" algn="l"/>
                      <a:tab pos="5387975" algn="l"/>
                      <a:tab pos="5837238" algn="l"/>
                      <a:tab pos="6286500" algn="l"/>
                      <a:tab pos="6735763" algn="l"/>
                      <a:tab pos="7185025" algn="l"/>
                      <a:tab pos="7634288" algn="l"/>
                      <a:tab pos="8083550" algn="l"/>
                      <a:tab pos="8532813" algn="l"/>
                      <a:tab pos="8982075" algn="l"/>
                    </a:tabLst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defTabSz="457200" eaLnBrk="0" fontAlgn="base" hangingPunct="0">
                    <a:lnSpc>
                      <a:spcPct val="96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446088" algn="l"/>
                      <a:tab pos="895350" algn="l"/>
                      <a:tab pos="1344613" algn="l"/>
                      <a:tab pos="1793875" algn="l"/>
                      <a:tab pos="2243138" algn="l"/>
                      <a:tab pos="2692400" algn="l"/>
                      <a:tab pos="3141663" algn="l"/>
                      <a:tab pos="3590925" algn="l"/>
                      <a:tab pos="4040188" algn="l"/>
                      <a:tab pos="4489450" algn="l"/>
                      <a:tab pos="4938713" algn="l"/>
                      <a:tab pos="5387975" algn="l"/>
                      <a:tab pos="5837238" algn="l"/>
                      <a:tab pos="6286500" algn="l"/>
                      <a:tab pos="6735763" algn="l"/>
                      <a:tab pos="7185025" algn="l"/>
                      <a:tab pos="7634288" algn="l"/>
                      <a:tab pos="8083550" algn="l"/>
                      <a:tab pos="8532813" algn="l"/>
                      <a:tab pos="8982075" algn="l"/>
                    </a:tabLst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defTabSz="457200" eaLnBrk="0" fontAlgn="base" hangingPunct="0">
                    <a:lnSpc>
                      <a:spcPct val="96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446088" algn="l"/>
                      <a:tab pos="895350" algn="l"/>
                      <a:tab pos="1344613" algn="l"/>
                      <a:tab pos="1793875" algn="l"/>
                      <a:tab pos="2243138" algn="l"/>
                      <a:tab pos="2692400" algn="l"/>
                      <a:tab pos="3141663" algn="l"/>
                      <a:tab pos="3590925" algn="l"/>
                      <a:tab pos="4040188" algn="l"/>
                      <a:tab pos="4489450" algn="l"/>
                      <a:tab pos="4938713" algn="l"/>
                      <a:tab pos="5387975" algn="l"/>
                      <a:tab pos="5837238" algn="l"/>
                      <a:tab pos="6286500" algn="l"/>
                      <a:tab pos="6735763" algn="l"/>
                      <a:tab pos="7185025" algn="l"/>
                      <a:tab pos="7634288" algn="l"/>
                      <a:tab pos="8083550" algn="l"/>
                      <a:tab pos="8532813" algn="l"/>
                      <a:tab pos="8982075" algn="l"/>
                    </a:tabLst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defTabSz="457200" eaLnBrk="0" fontAlgn="base" hangingPunct="0">
                    <a:lnSpc>
                      <a:spcPct val="96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446088" algn="l"/>
                      <a:tab pos="895350" algn="l"/>
                      <a:tab pos="1344613" algn="l"/>
                      <a:tab pos="1793875" algn="l"/>
                      <a:tab pos="2243138" algn="l"/>
                      <a:tab pos="2692400" algn="l"/>
                      <a:tab pos="3141663" algn="l"/>
                      <a:tab pos="3590925" algn="l"/>
                      <a:tab pos="4040188" algn="l"/>
                      <a:tab pos="4489450" algn="l"/>
                      <a:tab pos="4938713" algn="l"/>
                      <a:tab pos="5387975" algn="l"/>
                      <a:tab pos="5837238" algn="l"/>
                      <a:tab pos="6286500" algn="l"/>
                      <a:tab pos="6735763" algn="l"/>
                      <a:tab pos="7185025" algn="l"/>
                      <a:tab pos="7634288" algn="l"/>
                      <a:tab pos="8083550" algn="l"/>
                      <a:tab pos="8532813" algn="l"/>
                      <a:tab pos="8982075" algn="l"/>
                    </a:tabLst>
                    <a:defRPr sz="2400">
                      <a:solidFill>
                        <a:schemeClr val="bg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106363" indent="0" eaLnBrk="1">
                    <a:spcAft>
                      <a:spcPts val="1293"/>
                    </a:spcAft>
                    <a:buSzPct val="45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pt-BR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𝐾</m:t>
                            </m:r>
                          </m:sub>
                        </m:sSub>
                        <m:r>
                          <a:rPr lang="pt-B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pt-B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h</m:t>
                        </m:r>
                        <m:r>
                          <a:rPr lang="pt-B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𝜈</m:t>
                        </m:r>
                        <m:r>
                          <a:rPr lang="pt-B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Φ</m:t>
                        </m:r>
                      </m:oMath>
                    </m:oMathPara>
                  </a14:m>
                  <a:endParaRPr lang="en-GB" altLang="en-US" sz="18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 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5787" y="4618510"/>
                  <a:ext cx="2049230" cy="38580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893379" y="4040224"/>
              <a:ext cx="4187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Energia cinética do </a:t>
              </a:r>
              <a:r>
                <a:rPr lang="pt-BR" sz="2400" i="1" dirty="0"/>
                <a:t>fotoelétron</a:t>
              </a:r>
              <a:r>
                <a:rPr lang="pt-BR" sz="2400" dirty="0"/>
                <a:t>:</a:t>
              </a:r>
              <a:endParaRPr lang="en-US" sz="2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9979" y="1661857"/>
            <a:ext cx="646944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pt-BR" sz="2400" dirty="0"/>
              <a:t>Efeito fotoelétrico: emissão ou liberação de elétrons das ligações atômicas de um material pela incidência de luz (radiação eletromagnética)</a:t>
            </a:r>
          </a:p>
          <a:p>
            <a:pPr>
              <a:spcAft>
                <a:spcPts val="1800"/>
              </a:spcAft>
            </a:pPr>
            <a:r>
              <a:rPr lang="pt-BR" sz="2400" dirty="0"/>
              <a:t>A luz se comporta como pacotes (quanta) de energia, ou fótons (Einstein).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667500" y="1212307"/>
            <a:ext cx="5353050" cy="5546527"/>
            <a:chOff x="6667500" y="1212307"/>
            <a:chExt cx="5353050" cy="55465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0" y="1212307"/>
              <a:ext cx="5238750" cy="52387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24726" y="6451057"/>
              <a:ext cx="4695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50000"/>
                    </a:schemeClr>
                  </a:solidFill>
                </a:rPr>
                <a:t>https://www.electricity-magnetism.org/photoelectric-effect/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24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5B1DA-61D3-A266-E36A-E865EE325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Difração de elétrons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D0515A6-7E2B-5506-FCA3-89877B6E0000}"/>
              </a:ext>
            </a:extLst>
          </p:cNvPr>
          <p:cNvGrpSpPr/>
          <p:nvPr/>
        </p:nvGrpSpPr>
        <p:grpSpPr>
          <a:xfrm>
            <a:off x="7139449" y="1114185"/>
            <a:ext cx="5012671" cy="3591353"/>
            <a:chOff x="7139449" y="1114185"/>
            <a:chExt cx="5012671" cy="3591353"/>
          </a:xfrm>
        </p:grpSpPr>
        <p:pic>
          <p:nvPicPr>
            <p:cNvPr id="5" name="Imagem 4" descr="Imagem em preto e verde&#10;&#10;Descrição gerada automaticamente com confiança baixa">
              <a:extLst>
                <a:ext uri="{FF2B5EF4-FFF2-40B4-BE49-F238E27FC236}">
                  <a16:creationId xmlns:a16="http://schemas.microsoft.com/office/drawing/2014/main" id="{F0B48472-FF9F-B807-A533-DAB71ACBE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9449" y="1332539"/>
              <a:ext cx="4489450" cy="3367088"/>
            </a:xfrm>
            <a:prstGeom prst="rect">
              <a:avLst/>
            </a:prstGeom>
          </p:spPr>
        </p:pic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6FEE9FC3-3BA6-0C6A-A036-BC5550BDC02D}"/>
                </a:ext>
              </a:extLst>
            </p:cNvPr>
            <p:cNvSpPr txBox="1"/>
            <p:nvPr/>
          </p:nvSpPr>
          <p:spPr>
            <a:xfrm rot="-5400000">
              <a:off x="10094833" y="2648252"/>
              <a:ext cx="35913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50000"/>
                    </a:schemeClr>
                  </a:solidFill>
                </a:rPr>
                <a:t>https://ucscphysicsdemo.sites.ucsc.edu/physics-5c6c-demos/electron-diffraction-apparatus/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57E7C67-AE64-3C4A-7174-726FA5A64205}"/>
              </a:ext>
            </a:extLst>
          </p:cNvPr>
          <p:cNvGrpSpPr/>
          <p:nvPr/>
        </p:nvGrpSpPr>
        <p:grpSpPr>
          <a:xfrm>
            <a:off x="3889878" y="1551731"/>
            <a:ext cx="3123222" cy="3886560"/>
            <a:chOff x="3889878" y="1551731"/>
            <a:chExt cx="3123222" cy="3886560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FD089E23-3CC6-1A2D-3EFC-C0110C2DFC2F}"/>
                </a:ext>
              </a:extLst>
            </p:cNvPr>
            <p:cNvSpPr txBox="1"/>
            <p:nvPr/>
          </p:nvSpPr>
          <p:spPr>
            <a:xfrm>
              <a:off x="3889878" y="4699627"/>
              <a:ext cx="31232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50000"/>
                    </a:schemeClr>
                  </a:solidFill>
                </a:rPr>
                <a:t>https://commons.wikimedia.org/wiki/File:Transmission_electron_diffraction_pattern_of_Si_(111)_7x7.png</a:t>
              </a:r>
            </a:p>
          </p:txBody>
        </p:sp>
        <p:pic>
          <p:nvPicPr>
            <p:cNvPr id="11" name="Imagem 10" descr="Imagem em preto e branco de estrela&#10;&#10;Descrição gerada automaticamente com confiança média">
              <a:extLst>
                <a:ext uri="{FF2B5EF4-FFF2-40B4-BE49-F238E27FC236}">
                  <a16:creationId xmlns:a16="http://schemas.microsoft.com/office/drawing/2014/main" id="{2D22DB37-6FD3-B013-1518-22366FC87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3712" y="1551731"/>
              <a:ext cx="3069388" cy="308215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C99D574-B8EC-C7A3-D972-768ECE96D25B}"/>
              </a:ext>
            </a:extLst>
          </p:cNvPr>
          <p:cNvGrpSpPr/>
          <p:nvPr/>
        </p:nvGrpSpPr>
        <p:grpSpPr>
          <a:xfrm>
            <a:off x="673537" y="1526331"/>
            <a:ext cx="3156353" cy="3696516"/>
            <a:chOff x="673537" y="1526331"/>
            <a:chExt cx="3156353" cy="3696516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304DB42-59B3-ADB3-F698-CB59D5D88740}"/>
                </a:ext>
              </a:extLst>
            </p:cNvPr>
            <p:cNvSpPr txBox="1"/>
            <p:nvPr/>
          </p:nvSpPr>
          <p:spPr>
            <a:xfrm>
              <a:off x="673537" y="4699627"/>
              <a:ext cx="3143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50000"/>
                    </a:schemeClr>
                  </a:solidFill>
                </a:rPr>
                <a:t>https://commons.wikimedia.org/wiki/File:Austenite_ZADP.jpg</a:t>
              </a:r>
            </a:p>
          </p:txBody>
        </p:sp>
        <p:pic>
          <p:nvPicPr>
            <p:cNvPr id="13" name="Imagem 12" descr="Foto em preto e branco de estrela&#10;&#10;Descrição gerada automaticamente com confiança média">
              <a:extLst>
                <a:ext uri="{FF2B5EF4-FFF2-40B4-BE49-F238E27FC236}">
                  <a16:creationId xmlns:a16="http://schemas.microsoft.com/office/drawing/2014/main" id="{E55A16E7-B4D6-5477-5424-CE09FC52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892" y="1526331"/>
              <a:ext cx="3075998" cy="308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8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74956" y="2229503"/>
            <a:ext cx="1713931" cy="646331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pt-BR" sz="3600" dirty="0"/>
              <a:t>Ondas 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170840" y="2229503"/>
            <a:ext cx="2345514" cy="646331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pt-BR" sz="3600" dirty="0"/>
              <a:t>Partículas ?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03759" y="2552669"/>
            <a:ext cx="3695162" cy="30912"/>
            <a:chOff x="1457863" y="3238500"/>
            <a:chExt cx="3695162" cy="30912"/>
          </a:xfrm>
        </p:grpSpPr>
        <p:cxnSp>
          <p:nvCxnSpPr>
            <p:cNvPr id="7" name="Straight Connector 6"/>
            <p:cNvCxnSpPr/>
            <p:nvPr/>
          </p:nvCxnSpPr>
          <p:spPr>
            <a:xfrm rot="20400000" flipV="1">
              <a:off x="1457864" y="3238500"/>
              <a:ext cx="3695161" cy="30912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200000" flipV="1">
              <a:off x="1457863" y="3238500"/>
              <a:ext cx="3695161" cy="30912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6357367" y="2537213"/>
            <a:ext cx="3695162" cy="30912"/>
            <a:chOff x="1457863" y="3238500"/>
            <a:chExt cx="3695162" cy="30912"/>
          </a:xfrm>
        </p:grpSpPr>
        <p:cxnSp>
          <p:nvCxnSpPr>
            <p:cNvPr id="10" name="Straight Connector 9"/>
            <p:cNvCxnSpPr/>
            <p:nvPr/>
          </p:nvCxnSpPr>
          <p:spPr>
            <a:xfrm rot="-1200000" flipV="1">
              <a:off x="1457864" y="3238500"/>
              <a:ext cx="3695161" cy="30912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200000" flipV="1">
              <a:off x="1457863" y="3238500"/>
              <a:ext cx="3695161" cy="30912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760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" id="{65258B1B-9A3F-430D-97AA-92AB49B4FA3C}" vid="{26C4B267-3F01-4D7F-AE28-C36375E37D7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</Template>
  <TotalTime>0</TotalTime>
  <Words>1067</Words>
  <Application>Microsoft Office PowerPoint</Application>
  <PresentationFormat>Widescreen</PresentationFormat>
  <Paragraphs>146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Aptos</vt:lpstr>
      <vt:lpstr>Arial</vt:lpstr>
      <vt:lpstr>Cambria Math</vt:lpstr>
      <vt:lpstr>Century Schoolbook</vt:lpstr>
      <vt:lpstr>Corbel</vt:lpstr>
      <vt:lpstr>Gill Sans MT</vt:lpstr>
      <vt:lpstr>Helvetica</vt:lpstr>
      <vt:lpstr>Black</vt:lpstr>
      <vt:lpstr>Conceitos básicos </vt:lpstr>
      <vt:lpstr>Apresentação do PowerPoint</vt:lpstr>
      <vt:lpstr>Apresentação do PowerPoint</vt:lpstr>
      <vt:lpstr>Interações com o meio do detector</vt:lpstr>
      <vt:lpstr>Alguns conceitos de Física “Quântica”</vt:lpstr>
      <vt:lpstr>Apresentação do PowerPoint</vt:lpstr>
      <vt:lpstr>Apresentação do PowerPoint</vt:lpstr>
      <vt:lpstr>Difração de elétrons</vt:lpstr>
      <vt:lpstr>Apresentação do PowerPoint</vt:lpstr>
      <vt:lpstr>Exemplo: polarização da luz</vt:lpstr>
      <vt:lpstr>Apresentação do PowerPoint</vt:lpstr>
      <vt:lpstr>Apresentação do PowerPoint</vt:lpstr>
      <vt:lpstr>Apresentação do PowerPoint</vt:lpstr>
      <vt:lpstr>Processos e amplitudes</vt:lpstr>
      <vt:lpstr>Experimento de fenda dupla</vt:lpstr>
      <vt:lpstr>Interações relativísticas</vt:lpstr>
      <vt:lpstr>Apresentação do PowerPoint</vt:lpstr>
      <vt:lpstr>“Seção de choque”</vt:lpstr>
      <vt:lpstr>“Seção de choque”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2024-01-21T15:58:22Z</dcterms:created>
  <dcterms:modified xsi:type="dcterms:W3CDTF">2024-09-02T17:00:21Z</dcterms:modified>
</cp:coreProperties>
</file>